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84" r:id="rId6"/>
    <p:sldId id="283" r:id="rId7"/>
    <p:sldId id="260" r:id="rId8"/>
    <p:sldId id="261" r:id="rId9"/>
    <p:sldId id="262" r:id="rId10"/>
    <p:sldId id="263" r:id="rId11"/>
    <p:sldId id="264" r:id="rId12"/>
    <p:sldId id="265" r:id="rId13"/>
    <p:sldId id="266" r:id="rId14"/>
    <p:sldId id="267" r:id="rId15"/>
    <p:sldId id="269" r:id="rId16"/>
    <p:sldId id="268" r:id="rId17"/>
    <p:sldId id="270" r:id="rId18"/>
    <p:sldId id="271" r:id="rId19"/>
    <p:sldId id="285" r:id="rId20"/>
    <p:sldId id="272" r:id="rId21"/>
    <p:sldId id="273" r:id="rId22"/>
    <p:sldId id="274" r:id="rId23"/>
    <p:sldId id="275" r:id="rId24"/>
    <p:sldId id="276" r:id="rId25"/>
    <p:sldId id="277" r:id="rId26"/>
    <p:sldId id="278" r:id="rId27"/>
    <p:sldId id="279" r:id="rId28"/>
    <p:sldId id="280" r:id="rId29"/>
    <p:sldId id="281" r:id="rId30"/>
    <p:sldId id="282" r:id="rId31"/>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A40E9DC-2C03-4871-9110-F83786698BD6}" v="82" dt="2025-08-21T13:20:31.39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0" d="100"/>
          <a:sy n="70" d="100"/>
        </p:scale>
        <p:origin x="1166" y="2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iro Andrade V" userId="74cd6575340e9a00" providerId="LiveId" clId="{BA40E9DC-2C03-4871-9110-F83786698BD6}"/>
    <pc:docChg chg="custSel addSld modSld">
      <pc:chgData name="Jairo Andrade V" userId="74cd6575340e9a00" providerId="LiveId" clId="{BA40E9DC-2C03-4871-9110-F83786698BD6}" dt="2025-08-22T15:01:15.430" v="19091" actId="20577"/>
      <pc:docMkLst>
        <pc:docMk/>
      </pc:docMkLst>
      <pc:sldChg chg="modSp mod">
        <pc:chgData name="Jairo Andrade V" userId="74cd6575340e9a00" providerId="LiveId" clId="{BA40E9DC-2C03-4871-9110-F83786698BD6}" dt="2025-07-07T14:50:59.312" v="15316" actId="20577"/>
        <pc:sldMkLst>
          <pc:docMk/>
          <pc:sldMk cId="3517221491" sldId="256"/>
        </pc:sldMkLst>
      </pc:sldChg>
      <pc:sldChg chg="modSp new mod">
        <pc:chgData name="Jairo Andrade V" userId="74cd6575340e9a00" providerId="LiveId" clId="{BA40E9DC-2C03-4871-9110-F83786698BD6}" dt="2025-08-16T12:35:15.583" v="18434" actId="6549"/>
        <pc:sldMkLst>
          <pc:docMk/>
          <pc:sldMk cId="3875330233" sldId="257"/>
        </pc:sldMkLst>
        <pc:spChg chg="mod">
          <ac:chgData name="Jairo Andrade V" userId="74cd6575340e9a00" providerId="LiveId" clId="{BA40E9DC-2C03-4871-9110-F83786698BD6}" dt="2025-08-16T12:35:15.583" v="18434" actId="6549"/>
          <ac:spMkLst>
            <pc:docMk/>
            <pc:sldMk cId="3875330233" sldId="257"/>
            <ac:spMk id="3" creationId="{8B1CDB2E-FB9A-D8C8-1F9D-42E5F97589FD}"/>
          </ac:spMkLst>
        </pc:spChg>
      </pc:sldChg>
      <pc:sldChg chg="modSp new mod">
        <pc:chgData name="Jairo Andrade V" userId="74cd6575340e9a00" providerId="LiveId" clId="{BA40E9DC-2C03-4871-9110-F83786698BD6}" dt="2025-08-21T14:01:18.901" v="18569" actId="20577"/>
        <pc:sldMkLst>
          <pc:docMk/>
          <pc:sldMk cId="1256436296" sldId="258"/>
        </pc:sldMkLst>
        <pc:spChg chg="mod">
          <ac:chgData name="Jairo Andrade V" userId="74cd6575340e9a00" providerId="LiveId" clId="{BA40E9DC-2C03-4871-9110-F83786698BD6}" dt="2025-08-21T14:01:18.901" v="18569" actId="20577"/>
          <ac:spMkLst>
            <pc:docMk/>
            <pc:sldMk cId="1256436296" sldId="258"/>
            <ac:spMk id="3" creationId="{632D581C-083F-83DF-26F3-F57513FF98AC}"/>
          </ac:spMkLst>
        </pc:spChg>
      </pc:sldChg>
      <pc:sldChg chg="modSp new mod">
        <pc:chgData name="Jairo Andrade V" userId="74cd6575340e9a00" providerId="LiveId" clId="{BA40E9DC-2C03-4871-9110-F83786698BD6}" dt="2025-08-22T15:01:15.430" v="19091" actId="20577"/>
        <pc:sldMkLst>
          <pc:docMk/>
          <pc:sldMk cId="2175923971" sldId="259"/>
        </pc:sldMkLst>
        <pc:spChg chg="mod">
          <ac:chgData name="Jairo Andrade V" userId="74cd6575340e9a00" providerId="LiveId" clId="{BA40E9DC-2C03-4871-9110-F83786698BD6}" dt="2025-08-22T15:01:15.430" v="19091" actId="20577"/>
          <ac:spMkLst>
            <pc:docMk/>
            <pc:sldMk cId="2175923971" sldId="259"/>
            <ac:spMk id="3" creationId="{44B5A0AA-FC81-0A23-6E9F-4E438717292F}"/>
          </ac:spMkLst>
        </pc:spChg>
      </pc:sldChg>
      <pc:sldChg chg="modSp new mod">
        <pc:chgData name="Jairo Andrade V" userId="74cd6575340e9a00" providerId="LiveId" clId="{BA40E9DC-2C03-4871-9110-F83786698BD6}" dt="2025-08-12T14:46:20.238" v="17654" actId="113"/>
        <pc:sldMkLst>
          <pc:docMk/>
          <pc:sldMk cId="3211668932" sldId="260"/>
        </pc:sldMkLst>
        <pc:spChg chg="mod">
          <ac:chgData name="Jairo Andrade V" userId="74cd6575340e9a00" providerId="LiveId" clId="{BA40E9DC-2C03-4871-9110-F83786698BD6}" dt="2025-08-12T14:46:20.238" v="17654" actId="113"/>
          <ac:spMkLst>
            <pc:docMk/>
            <pc:sldMk cId="3211668932" sldId="260"/>
            <ac:spMk id="3" creationId="{A9DF11E1-B5DB-EC38-260B-1447925973DA}"/>
          </ac:spMkLst>
        </pc:spChg>
      </pc:sldChg>
      <pc:sldChg chg="modSp new mod">
        <pc:chgData name="Jairo Andrade V" userId="74cd6575340e9a00" providerId="LiveId" clId="{BA40E9DC-2C03-4871-9110-F83786698BD6}" dt="2025-06-19T15:14:13.075" v="14425" actId="20577"/>
        <pc:sldMkLst>
          <pc:docMk/>
          <pc:sldMk cId="2352279033" sldId="261"/>
        </pc:sldMkLst>
      </pc:sldChg>
      <pc:sldChg chg="modSp new mod">
        <pc:chgData name="Jairo Andrade V" userId="74cd6575340e9a00" providerId="LiveId" clId="{BA40E9DC-2C03-4871-9110-F83786698BD6}" dt="2025-08-12T15:14:59.374" v="17705" actId="20577"/>
        <pc:sldMkLst>
          <pc:docMk/>
          <pc:sldMk cId="535572224" sldId="262"/>
        </pc:sldMkLst>
        <pc:spChg chg="mod">
          <ac:chgData name="Jairo Andrade V" userId="74cd6575340e9a00" providerId="LiveId" clId="{BA40E9DC-2C03-4871-9110-F83786698BD6}" dt="2025-08-12T15:14:59.374" v="17705" actId="20577"/>
          <ac:spMkLst>
            <pc:docMk/>
            <pc:sldMk cId="535572224" sldId="262"/>
            <ac:spMk id="3" creationId="{A81CFA19-A004-E1D8-68B9-ACC565FEBF83}"/>
          </ac:spMkLst>
        </pc:spChg>
      </pc:sldChg>
      <pc:sldChg chg="modSp new mod">
        <pc:chgData name="Jairo Andrade V" userId="74cd6575340e9a00" providerId="LiveId" clId="{BA40E9DC-2C03-4871-9110-F83786698BD6}" dt="2025-08-21T14:46:56.950" v="18618" actId="20577"/>
        <pc:sldMkLst>
          <pc:docMk/>
          <pc:sldMk cId="1762488687" sldId="263"/>
        </pc:sldMkLst>
        <pc:spChg chg="mod">
          <ac:chgData name="Jairo Andrade V" userId="74cd6575340e9a00" providerId="LiveId" clId="{BA40E9DC-2C03-4871-9110-F83786698BD6}" dt="2025-08-21T14:46:56.950" v="18618" actId="20577"/>
          <ac:spMkLst>
            <pc:docMk/>
            <pc:sldMk cId="1762488687" sldId="263"/>
            <ac:spMk id="3" creationId="{C67EB5E1-0784-A769-137E-870A86730472}"/>
          </ac:spMkLst>
        </pc:spChg>
      </pc:sldChg>
      <pc:sldChg chg="modSp new mod">
        <pc:chgData name="Jairo Andrade V" userId="74cd6575340e9a00" providerId="LiveId" clId="{BA40E9DC-2C03-4871-9110-F83786698BD6}" dt="2025-08-12T16:07:53.797" v="17768" actId="113"/>
        <pc:sldMkLst>
          <pc:docMk/>
          <pc:sldMk cId="1810614049" sldId="264"/>
        </pc:sldMkLst>
        <pc:spChg chg="mod">
          <ac:chgData name="Jairo Andrade V" userId="74cd6575340e9a00" providerId="LiveId" clId="{BA40E9DC-2C03-4871-9110-F83786698BD6}" dt="2025-08-12T16:07:53.797" v="17768" actId="113"/>
          <ac:spMkLst>
            <pc:docMk/>
            <pc:sldMk cId="1810614049" sldId="264"/>
            <ac:spMk id="3" creationId="{922ED79D-9E38-4AF9-2A22-7CFAB022C1C5}"/>
          </ac:spMkLst>
        </pc:spChg>
      </pc:sldChg>
      <pc:sldChg chg="modSp new mod">
        <pc:chgData name="Jairo Andrade V" userId="74cd6575340e9a00" providerId="LiveId" clId="{BA40E9DC-2C03-4871-9110-F83786698BD6}" dt="2025-07-07T15:35:43.255" v="15387" actId="207"/>
        <pc:sldMkLst>
          <pc:docMk/>
          <pc:sldMk cId="2283743708" sldId="265"/>
        </pc:sldMkLst>
      </pc:sldChg>
      <pc:sldChg chg="modSp new mod">
        <pc:chgData name="Jairo Andrade V" userId="74cd6575340e9a00" providerId="LiveId" clId="{BA40E9DC-2C03-4871-9110-F83786698BD6}" dt="2025-08-12T16:25:39.128" v="17855" actId="255"/>
        <pc:sldMkLst>
          <pc:docMk/>
          <pc:sldMk cId="1310588241" sldId="266"/>
        </pc:sldMkLst>
        <pc:spChg chg="mod">
          <ac:chgData name="Jairo Andrade V" userId="74cd6575340e9a00" providerId="LiveId" clId="{BA40E9DC-2C03-4871-9110-F83786698BD6}" dt="2025-08-12T16:25:39.128" v="17855" actId="255"/>
          <ac:spMkLst>
            <pc:docMk/>
            <pc:sldMk cId="1310588241" sldId="266"/>
            <ac:spMk id="3" creationId="{2EEB5B2A-7860-7D5B-0E35-CD120457FCD9}"/>
          </ac:spMkLst>
        </pc:spChg>
      </pc:sldChg>
      <pc:sldChg chg="modSp new mod">
        <pc:chgData name="Jairo Andrade V" userId="74cd6575340e9a00" providerId="LiveId" clId="{BA40E9DC-2C03-4871-9110-F83786698BD6}" dt="2025-06-17T19:54:54.234" v="14108" actId="6549"/>
        <pc:sldMkLst>
          <pc:docMk/>
          <pc:sldMk cId="1022960866" sldId="267"/>
        </pc:sldMkLst>
      </pc:sldChg>
      <pc:sldChg chg="modSp new mod">
        <pc:chgData name="Jairo Andrade V" userId="74cd6575340e9a00" providerId="LiveId" clId="{BA40E9DC-2C03-4871-9110-F83786698BD6}" dt="2025-07-31T14:51:39.115" v="16466" actId="20577"/>
        <pc:sldMkLst>
          <pc:docMk/>
          <pc:sldMk cId="3092970845" sldId="268"/>
        </pc:sldMkLst>
        <pc:spChg chg="mod">
          <ac:chgData name="Jairo Andrade V" userId="74cd6575340e9a00" providerId="LiveId" clId="{BA40E9DC-2C03-4871-9110-F83786698BD6}" dt="2025-07-31T14:51:39.115" v="16466" actId="20577"/>
          <ac:spMkLst>
            <pc:docMk/>
            <pc:sldMk cId="3092970845" sldId="268"/>
            <ac:spMk id="3" creationId="{07B114F3-419F-4501-BE48-E9F9FAD0C704}"/>
          </ac:spMkLst>
        </pc:spChg>
      </pc:sldChg>
      <pc:sldChg chg="modSp new mod">
        <pc:chgData name="Jairo Andrade V" userId="74cd6575340e9a00" providerId="LiveId" clId="{BA40E9DC-2C03-4871-9110-F83786698BD6}" dt="2025-06-09T15:48:21.867" v="12209" actId="6549"/>
        <pc:sldMkLst>
          <pc:docMk/>
          <pc:sldMk cId="126429358" sldId="269"/>
        </pc:sldMkLst>
      </pc:sldChg>
      <pc:sldChg chg="modSp new mod">
        <pc:chgData name="Jairo Andrade V" userId="74cd6575340e9a00" providerId="LiveId" clId="{BA40E9DC-2C03-4871-9110-F83786698BD6}" dt="2025-08-13T13:37:23.206" v="18416" actId="20577"/>
        <pc:sldMkLst>
          <pc:docMk/>
          <pc:sldMk cId="1697179573" sldId="270"/>
        </pc:sldMkLst>
        <pc:spChg chg="mod">
          <ac:chgData name="Jairo Andrade V" userId="74cd6575340e9a00" providerId="LiveId" clId="{BA40E9DC-2C03-4871-9110-F83786698BD6}" dt="2025-08-13T13:37:23.206" v="18416" actId="20577"/>
          <ac:spMkLst>
            <pc:docMk/>
            <pc:sldMk cId="1697179573" sldId="270"/>
            <ac:spMk id="3" creationId="{E87A3A92-ED55-C878-4ACE-C3473FA61BBB}"/>
          </ac:spMkLst>
        </pc:spChg>
      </pc:sldChg>
      <pc:sldChg chg="modSp new mod">
        <pc:chgData name="Jairo Andrade V" userId="74cd6575340e9a00" providerId="LiveId" clId="{BA40E9DC-2C03-4871-9110-F83786698BD6}" dt="2025-08-13T13:06:58.538" v="17872" actId="6549"/>
        <pc:sldMkLst>
          <pc:docMk/>
          <pc:sldMk cId="4219254383" sldId="271"/>
        </pc:sldMkLst>
        <pc:spChg chg="mod">
          <ac:chgData name="Jairo Andrade V" userId="74cd6575340e9a00" providerId="LiveId" clId="{BA40E9DC-2C03-4871-9110-F83786698BD6}" dt="2025-08-13T13:06:58.538" v="17872" actId="6549"/>
          <ac:spMkLst>
            <pc:docMk/>
            <pc:sldMk cId="4219254383" sldId="271"/>
            <ac:spMk id="3" creationId="{53C57E21-FDC3-C9BB-2D4A-1903325F87B2}"/>
          </ac:spMkLst>
        </pc:spChg>
      </pc:sldChg>
      <pc:sldChg chg="modSp new mod">
        <pc:chgData name="Jairo Andrade V" userId="74cd6575340e9a00" providerId="LiveId" clId="{BA40E9DC-2C03-4871-9110-F83786698BD6}" dt="2025-08-13T13:22:28.668" v="18152" actId="20577"/>
        <pc:sldMkLst>
          <pc:docMk/>
          <pc:sldMk cId="3287517513" sldId="272"/>
        </pc:sldMkLst>
        <pc:spChg chg="mod">
          <ac:chgData name="Jairo Andrade V" userId="74cd6575340e9a00" providerId="LiveId" clId="{BA40E9DC-2C03-4871-9110-F83786698BD6}" dt="2025-08-13T13:22:28.668" v="18152" actId="20577"/>
          <ac:spMkLst>
            <pc:docMk/>
            <pc:sldMk cId="3287517513" sldId="272"/>
            <ac:spMk id="2" creationId="{E824E153-6893-FE40-471B-916C361F1B84}"/>
          </ac:spMkLst>
        </pc:spChg>
      </pc:sldChg>
      <pc:sldChg chg="modSp new mod">
        <pc:chgData name="Jairo Andrade V" userId="74cd6575340e9a00" providerId="LiveId" clId="{BA40E9DC-2C03-4871-9110-F83786698BD6}" dt="2025-07-31T14:56:45.745" v="16469" actId="6549"/>
        <pc:sldMkLst>
          <pc:docMk/>
          <pc:sldMk cId="2899408090" sldId="273"/>
        </pc:sldMkLst>
        <pc:spChg chg="mod">
          <ac:chgData name="Jairo Andrade V" userId="74cd6575340e9a00" providerId="LiveId" clId="{BA40E9DC-2C03-4871-9110-F83786698BD6}" dt="2025-07-31T14:56:45.745" v="16469" actId="6549"/>
          <ac:spMkLst>
            <pc:docMk/>
            <pc:sldMk cId="2899408090" sldId="273"/>
            <ac:spMk id="3" creationId="{187A57C8-B164-112A-8111-3AC655F930BD}"/>
          </ac:spMkLst>
        </pc:spChg>
      </pc:sldChg>
      <pc:sldChg chg="modSp new mod">
        <pc:chgData name="Jairo Andrade V" userId="74cd6575340e9a00" providerId="LiveId" clId="{BA40E9DC-2C03-4871-9110-F83786698BD6}" dt="2025-07-31T15:22:46.536" v="16833" actId="20577"/>
        <pc:sldMkLst>
          <pc:docMk/>
          <pc:sldMk cId="152532385" sldId="274"/>
        </pc:sldMkLst>
        <pc:spChg chg="mod">
          <ac:chgData name="Jairo Andrade V" userId="74cd6575340e9a00" providerId="LiveId" clId="{BA40E9DC-2C03-4871-9110-F83786698BD6}" dt="2025-07-31T15:22:46.536" v="16833" actId="20577"/>
          <ac:spMkLst>
            <pc:docMk/>
            <pc:sldMk cId="152532385" sldId="274"/>
            <ac:spMk id="3" creationId="{FFE42482-3EC8-B579-F354-D6E2FA9A04B8}"/>
          </ac:spMkLst>
        </pc:spChg>
      </pc:sldChg>
      <pc:sldChg chg="modSp new mod">
        <pc:chgData name="Jairo Andrade V" userId="74cd6575340e9a00" providerId="LiveId" clId="{BA40E9DC-2C03-4871-9110-F83786698BD6}" dt="2025-06-09T16:41:43.918" v="12515" actId="20577"/>
        <pc:sldMkLst>
          <pc:docMk/>
          <pc:sldMk cId="2655624211" sldId="275"/>
        </pc:sldMkLst>
      </pc:sldChg>
      <pc:sldChg chg="modSp new mod">
        <pc:chgData name="Jairo Andrade V" userId="74cd6575340e9a00" providerId="LiveId" clId="{BA40E9DC-2C03-4871-9110-F83786698BD6}" dt="2025-06-12T14:57:34.058" v="13827" actId="207"/>
        <pc:sldMkLst>
          <pc:docMk/>
          <pc:sldMk cId="229896301" sldId="276"/>
        </pc:sldMkLst>
      </pc:sldChg>
      <pc:sldChg chg="modSp new mod">
        <pc:chgData name="Jairo Andrade V" userId="74cd6575340e9a00" providerId="LiveId" clId="{BA40E9DC-2C03-4871-9110-F83786698BD6}" dt="2025-06-12T15:07:49.484" v="13828" actId="20577"/>
        <pc:sldMkLst>
          <pc:docMk/>
          <pc:sldMk cId="3795044043" sldId="277"/>
        </pc:sldMkLst>
      </pc:sldChg>
      <pc:sldChg chg="modSp new mod">
        <pc:chgData name="Jairo Andrade V" userId="74cd6575340e9a00" providerId="LiveId" clId="{BA40E9DC-2C03-4871-9110-F83786698BD6}" dt="2025-08-21T15:29:53.847" v="18619" actId="13926"/>
        <pc:sldMkLst>
          <pc:docMk/>
          <pc:sldMk cId="1787513747" sldId="278"/>
        </pc:sldMkLst>
        <pc:spChg chg="mod">
          <ac:chgData name="Jairo Andrade V" userId="74cd6575340e9a00" providerId="LiveId" clId="{BA40E9DC-2C03-4871-9110-F83786698BD6}" dt="2025-08-21T15:29:53.847" v="18619" actId="13926"/>
          <ac:spMkLst>
            <pc:docMk/>
            <pc:sldMk cId="1787513747" sldId="278"/>
            <ac:spMk id="3" creationId="{32EE3FA7-0508-DEF0-9C81-63ACA919D993}"/>
          </ac:spMkLst>
        </pc:spChg>
      </pc:sldChg>
      <pc:sldChg chg="modSp new mod">
        <pc:chgData name="Jairo Andrade V" userId="74cd6575340e9a00" providerId="LiveId" clId="{BA40E9DC-2C03-4871-9110-F83786698BD6}" dt="2025-07-31T15:35:37.982" v="17007" actId="20577"/>
        <pc:sldMkLst>
          <pc:docMk/>
          <pc:sldMk cId="3842718939" sldId="279"/>
        </pc:sldMkLst>
        <pc:spChg chg="mod">
          <ac:chgData name="Jairo Andrade V" userId="74cd6575340e9a00" providerId="LiveId" clId="{BA40E9DC-2C03-4871-9110-F83786698BD6}" dt="2025-07-31T15:35:37.982" v="17007" actId="20577"/>
          <ac:spMkLst>
            <pc:docMk/>
            <pc:sldMk cId="3842718939" sldId="279"/>
            <ac:spMk id="3" creationId="{BCEFEA71-A815-CDC9-5657-34C7516C29DB}"/>
          </ac:spMkLst>
        </pc:spChg>
      </pc:sldChg>
      <pc:sldChg chg="modSp new mod">
        <pc:chgData name="Jairo Andrade V" userId="74cd6575340e9a00" providerId="LiveId" clId="{BA40E9DC-2C03-4871-9110-F83786698BD6}" dt="2025-06-12T15:15:04.215" v="13834" actId="20577"/>
        <pc:sldMkLst>
          <pc:docMk/>
          <pc:sldMk cId="3838731831" sldId="280"/>
        </pc:sldMkLst>
      </pc:sldChg>
      <pc:sldChg chg="modSp new mod">
        <pc:chgData name="Jairo Andrade V" userId="74cd6575340e9a00" providerId="LiveId" clId="{BA40E9DC-2C03-4871-9110-F83786698BD6}" dt="2025-06-12T15:21:44.025" v="13859" actId="20577"/>
        <pc:sldMkLst>
          <pc:docMk/>
          <pc:sldMk cId="2558519727" sldId="281"/>
        </pc:sldMkLst>
      </pc:sldChg>
      <pc:sldChg chg="modSp new mod">
        <pc:chgData name="Jairo Andrade V" userId="74cd6575340e9a00" providerId="LiveId" clId="{BA40E9DC-2C03-4871-9110-F83786698BD6}" dt="2025-07-31T15:40:34.237" v="17063" actId="113"/>
        <pc:sldMkLst>
          <pc:docMk/>
          <pc:sldMk cId="2339359495" sldId="282"/>
        </pc:sldMkLst>
        <pc:spChg chg="mod">
          <ac:chgData name="Jairo Andrade V" userId="74cd6575340e9a00" providerId="LiveId" clId="{BA40E9DC-2C03-4871-9110-F83786698BD6}" dt="2025-07-31T15:40:34.237" v="17063" actId="113"/>
          <ac:spMkLst>
            <pc:docMk/>
            <pc:sldMk cId="2339359495" sldId="282"/>
            <ac:spMk id="3" creationId="{FD59C01C-C2FD-33F4-74A3-F8A82C5AC723}"/>
          </ac:spMkLst>
        </pc:spChg>
      </pc:sldChg>
      <pc:sldChg chg="modSp new mod">
        <pc:chgData name="Jairo Andrade V" userId="74cd6575340e9a00" providerId="LiveId" clId="{BA40E9DC-2C03-4871-9110-F83786698BD6}" dt="2025-06-20T13:37:00.064" v="15311" actId="207"/>
        <pc:sldMkLst>
          <pc:docMk/>
          <pc:sldMk cId="1392212104" sldId="283"/>
        </pc:sldMkLst>
      </pc:sldChg>
      <pc:sldChg chg="modSp new mod">
        <pc:chgData name="Jairo Andrade V" userId="74cd6575340e9a00" providerId="LiveId" clId="{BA40E9DC-2C03-4871-9110-F83786698BD6}" dt="2025-06-19T14:52:47.280" v="14266" actId="123"/>
        <pc:sldMkLst>
          <pc:docMk/>
          <pc:sldMk cId="893162723" sldId="284"/>
        </pc:sldMkLst>
      </pc:sldChg>
      <pc:sldChg chg="modSp new mod">
        <pc:chgData name="Jairo Andrade V" userId="74cd6575340e9a00" providerId="LiveId" clId="{BA40E9DC-2C03-4871-9110-F83786698BD6}" dt="2025-08-13T13:20:51.022" v="18148" actId="20577"/>
        <pc:sldMkLst>
          <pc:docMk/>
          <pc:sldMk cId="1731889248" sldId="285"/>
        </pc:sldMkLst>
        <pc:spChg chg="mod">
          <ac:chgData name="Jairo Andrade V" userId="74cd6575340e9a00" providerId="LiveId" clId="{BA40E9DC-2C03-4871-9110-F83786698BD6}" dt="2025-08-13T13:20:51.022" v="18148" actId="20577"/>
          <ac:spMkLst>
            <pc:docMk/>
            <pc:sldMk cId="1731889248" sldId="285"/>
            <ac:spMk id="3" creationId="{4AFFE31E-DAD5-B138-F123-639F94EC29D6}"/>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CB64848-9CB5-57A6-2D6E-C7CBC282158E}"/>
              </a:ext>
            </a:extLst>
          </p:cNvPr>
          <p:cNvSpPr>
            <a:spLocks noGrp="1"/>
          </p:cNvSpPr>
          <p:nvPr>
            <p:ph type="ctrTitle"/>
          </p:nvPr>
        </p:nvSpPr>
        <p:spPr>
          <a:xfrm>
            <a:off x="1524000" y="1122363"/>
            <a:ext cx="9144000" cy="2387600"/>
          </a:xfrm>
        </p:spPr>
        <p:txBody>
          <a:bodyPr anchor="b"/>
          <a:lstStyle>
            <a:lvl1pPr algn="ctr">
              <a:defRPr sz="6000"/>
            </a:lvl1pPr>
          </a:lstStyle>
          <a:p>
            <a:r>
              <a:rPr lang="es-MX"/>
              <a:t>Haz clic para modificar el estilo de título del patrón</a:t>
            </a:r>
            <a:endParaRPr lang="es-CO"/>
          </a:p>
        </p:txBody>
      </p:sp>
      <p:sp>
        <p:nvSpPr>
          <p:cNvPr id="3" name="Subtítulo 2">
            <a:extLst>
              <a:ext uri="{FF2B5EF4-FFF2-40B4-BE49-F238E27FC236}">
                <a16:creationId xmlns:a16="http://schemas.microsoft.com/office/drawing/2014/main" id="{2DE6D29C-3D3B-5DC8-2047-09B99230E3E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MX"/>
              <a:t>Haz clic para editar el estilo de subtítulo del patrón</a:t>
            </a:r>
            <a:endParaRPr lang="es-CO"/>
          </a:p>
        </p:txBody>
      </p:sp>
      <p:sp>
        <p:nvSpPr>
          <p:cNvPr id="4" name="Marcador de fecha 3">
            <a:extLst>
              <a:ext uri="{FF2B5EF4-FFF2-40B4-BE49-F238E27FC236}">
                <a16:creationId xmlns:a16="http://schemas.microsoft.com/office/drawing/2014/main" id="{0B7426ED-D750-F711-2BA5-EB652A416277}"/>
              </a:ext>
            </a:extLst>
          </p:cNvPr>
          <p:cNvSpPr>
            <a:spLocks noGrp="1"/>
          </p:cNvSpPr>
          <p:nvPr>
            <p:ph type="dt" sz="half" idx="10"/>
          </p:nvPr>
        </p:nvSpPr>
        <p:spPr/>
        <p:txBody>
          <a:bodyPr/>
          <a:lstStyle/>
          <a:p>
            <a:fld id="{136C5472-C277-46AA-8960-182456BAB272}" type="datetimeFigureOut">
              <a:rPr lang="es-CO" smtClean="0"/>
              <a:t>22/08/2025</a:t>
            </a:fld>
            <a:endParaRPr lang="es-CO"/>
          </a:p>
        </p:txBody>
      </p:sp>
      <p:sp>
        <p:nvSpPr>
          <p:cNvPr id="5" name="Marcador de pie de página 4">
            <a:extLst>
              <a:ext uri="{FF2B5EF4-FFF2-40B4-BE49-F238E27FC236}">
                <a16:creationId xmlns:a16="http://schemas.microsoft.com/office/drawing/2014/main" id="{43526712-147B-4731-A698-79926E07EE69}"/>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BB0B0FB9-6F51-0796-7BEB-70B912243ED9}"/>
              </a:ext>
            </a:extLst>
          </p:cNvPr>
          <p:cNvSpPr>
            <a:spLocks noGrp="1"/>
          </p:cNvSpPr>
          <p:nvPr>
            <p:ph type="sldNum" sz="quarter" idx="12"/>
          </p:nvPr>
        </p:nvSpPr>
        <p:spPr/>
        <p:txBody>
          <a:bodyPr/>
          <a:lstStyle/>
          <a:p>
            <a:fld id="{B81B7EE1-E11B-4C55-8734-5EE42D13D5D2}" type="slidenum">
              <a:rPr lang="es-CO" smtClean="0"/>
              <a:t>‹Nº›</a:t>
            </a:fld>
            <a:endParaRPr lang="es-CO"/>
          </a:p>
        </p:txBody>
      </p:sp>
    </p:spTree>
    <p:extLst>
      <p:ext uri="{BB962C8B-B14F-4D97-AF65-F5344CB8AC3E}">
        <p14:creationId xmlns:p14="http://schemas.microsoft.com/office/powerpoint/2010/main" val="1588843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828450A-B9E8-BB71-AA82-9F1172128DCF}"/>
              </a:ext>
            </a:extLst>
          </p:cNvPr>
          <p:cNvSpPr>
            <a:spLocks noGrp="1"/>
          </p:cNvSpPr>
          <p:nvPr>
            <p:ph type="title"/>
          </p:nvPr>
        </p:nvSpPr>
        <p:spPr/>
        <p:txBody>
          <a:bodyPr/>
          <a:lstStyle/>
          <a:p>
            <a:r>
              <a:rPr lang="es-MX"/>
              <a:t>Haz clic para modificar el estilo de título del patrón</a:t>
            </a:r>
            <a:endParaRPr lang="es-CO"/>
          </a:p>
        </p:txBody>
      </p:sp>
      <p:sp>
        <p:nvSpPr>
          <p:cNvPr id="3" name="Marcador de texto vertical 2">
            <a:extLst>
              <a:ext uri="{FF2B5EF4-FFF2-40B4-BE49-F238E27FC236}">
                <a16:creationId xmlns:a16="http://schemas.microsoft.com/office/drawing/2014/main" id="{1F93EF03-320B-9600-8AA3-274474DD6BFB}"/>
              </a:ext>
            </a:extLst>
          </p:cNvPr>
          <p:cNvSpPr>
            <a:spLocks noGrp="1"/>
          </p:cNvSpPr>
          <p:nvPr>
            <p:ph type="body" orient="vert" idx="1"/>
          </p:nvPr>
        </p:nvSpPr>
        <p:spPr/>
        <p:txBody>
          <a:bodyPr vert="eaVert"/>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4" name="Marcador de fecha 3">
            <a:extLst>
              <a:ext uri="{FF2B5EF4-FFF2-40B4-BE49-F238E27FC236}">
                <a16:creationId xmlns:a16="http://schemas.microsoft.com/office/drawing/2014/main" id="{7809C8D4-D39C-CDEC-77A3-90FDF389301D}"/>
              </a:ext>
            </a:extLst>
          </p:cNvPr>
          <p:cNvSpPr>
            <a:spLocks noGrp="1"/>
          </p:cNvSpPr>
          <p:nvPr>
            <p:ph type="dt" sz="half" idx="10"/>
          </p:nvPr>
        </p:nvSpPr>
        <p:spPr/>
        <p:txBody>
          <a:bodyPr/>
          <a:lstStyle/>
          <a:p>
            <a:fld id="{136C5472-C277-46AA-8960-182456BAB272}" type="datetimeFigureOut">
              <a:rPr lang="es-CO" smtClean="0"/>
              <a:t>22/08/2025</a:t>
            </a:fld>
            <a:endParaRPr lang="es-CO"/>
          </a:p>
        </p:txBody>
      </p:sp>
      <p:sp>
        <p:nvSpPr>
          <p:cNvPr id="5" name="Marcador de pie de página 4">
            <a:extLst>
              <a:ext uri="{FF2B5EF4-FFF2-40B4-BE49-F238E27FC236}">
                <a16:creationId xmlns:a16="http://schemas.microsoft.com/office/drawing/2014/main" id="{BFEF6F0C-25EA-0DB7-34AA-F7CB91FB8E2C}"/>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C8169363-358A-BE3F-AA64-CBF0A9315FC4}"/>
              </a:ext>
            </a:extLst>
          </p:cNvPr>
          <p:cNvSpPr>
            <a:spLocks noGrp="1"/>
          </p:cNvSpPr>
          <p:nvPr>
            <p:ph type="sldNum" sz="quarter" idx="12"/>
          </p:nvPr>
        </p:nvSpPr>
        <p:spPr/>
        <p:txBody>
          <a:bodyPr/>
          <a:lstStyle/>
          <a:p>
            <a:fld id="{B81B7EE1-E11B-4C55-8734-5EE42D13D5D2}" type="slidenum">
              <a:rPr lang="es-CO" smtClean="0"/>
              <a:t>‹Nº›</a:t>
            </a:fld>
            <a:endParaRPr lang="es-CO"/>
          </a:p>
        </p:txBody>
      </p:sp>
    </p:spTree>
    <p:extLst>
      <p:ext uri="{BB962C8B-B14F-4D97-AF65-F5344CB8AC3E}">
        <p14:creationId xmlns:p14="http://schemas.microsoft.com/office/powerpoint/2010/main" val="18653565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56CDBF20-248D-E223-EF4B-7D0776B08FF4}"/>
              </a:ext>
            </a:extLst>
          </p:cNvPr>
          <p:cNvSpPr>
            <a:spLocks noGrp="1"/>
          </p:cNvSpPr>
          <p:nvPr>
            <p:ph type="title" orient="vert"/>
          </p:nvPr>
        </p:nvSpPr>
        <p:spPr>
          <a:xfrm>
            <a:off x="8724900" y="365125"/>
            <a:ext cx="2628900" cy="5811838"/>
          </a:xfrm>
        </p:spPr>
        <p:txBody>
          <a:bodyPr vert="eaVert"/>
          <a:lstStyle/>
          <a:p>
            <a:r>
              <a:rPr lang="es-MX"/>
              <a:t>Haz clic para modificar el estilo de título del patrón</a:t>
            </a:r>
            <a:endParaRPr lang="es-CO"/>
          </a:p>
        </p:txBody>
      </p:sp>
      <p:sp>
        <p:nvSpPr>
          <p:cNvPr id="3" name="Marcador de texto vertical 2">
            <a:extLst>
              <a:ext uri="{FF2B5EF4-FFF2-40B4-BE49-F238E27FC236}">
                <a16:creationId xmlns:a16="http://schemas.microsoft.com/office/drawing/2014/main" id="{58F897BA-D163-753F-37A8-94AB7C4B66E1}"/>
              </a:ext>
            </a:extLst>
          </p:cNvPr>
          <p:cNvSpPr>
            <a:spLocks noGrp="1"/>
          </p:cNvSpPr>
          <p:nvPr>
            <p:ph type="body" orient="vert" idx="1"/>
          </p:nvPr>
        </p:nvSpPr>
        <p:spPr>
          <a:xfrm>
            <a:off x="838200" y="365125"/>
            <a:ext cx="7734300" cy="5811838"/>
          </a:xfrm>
        </p:spPr>
        <p:txBody>
          <a:bodyPr vert="eaVert"/>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4" name="Marcador de fecha 3">
            <a:extLst>
              <a:ext uri="{FF2B5EF4-FFF2-40B4-BE49-F238E27FC236}">
                <a16:creationId xmlns:a16="http://schemas.microsoft.com/office/drawing/2014/main" id="{A2F2AEDA-0C2B-5E43-C44E-E87B8E5F87FF}"/>
              </a:ext>
            </a:extLst>
          </p:cNvPr>
          <p:cNvSpPr>
            <a:spLocks noGrp="1"/>
          </p:cNvSpPr>
          <p:nvPr>
            <p:ph type="dt" sz="half" idx="10"/>
          </p:nvPr>
        </p:nvSpPr>
        <p:spPr/>
        <p:txBody>
          <a:bodyPr/>
          <a:lstStyle/>
          <a:p>
            <a:fld id="{136C5472-C277-46AA-8960-182456BAB272}" type="datetimeFigureOut">
              <a:rPr lang="es-CO" smtClean="0"/>
              <a:t>22/08/2025</a:t>
            </a:fld>
            <a:endParaRPr lang="es-CO"/>
          </a:p>
        </p:txBody>
      </p:sp>
      <p:sp>
        <p:nvSpPr>
          <p:cNvPr id="5" name="Marcador de pie de página 4">
            <a:extLst>
              <a:ext uri="{FF2B5EF4-FFF2-40B4-BE49-F238E27FC236}">
                <a16:creationId xmlns:a16="http://schemas.microsoft.com/office/drawing/2014/main" id="{E1DDF3F5-84F2-6089-A7B3-D06E7824144E}"/>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8BCA5F99-C84A-5CF4-6065-30708490B1F2}"/>
              </a:ext>
            </a:extLst>
          </p:cNvPr>
          <p:cNvSpPr>
            <a:spLocks noGrp="1"/>
          </p:cNvSpPr>
          <p:nvPr>
            <p:ph type="sldNum" sz="quarter" idx="12"/>
          </p:nvPr>
        </p:nvSpPr>
        <p:spPr/>
        <p:txBody>
          <a:bodyPr/>
          <a:lstStyle/>
          <a:p>
            <a:fld id="{B81B7EE1-E11B-4C55-8734-5EE42D13D5D2}" type="slidenum">
              <a:rPr lang="es-CO" smtClean="0"/>
              <a:t>‹Nº›</a:t>
            </a:fld>
            <a:endParaRPr lang="es-CO"/>
          </a:p>
        </p:txBody>
      </p:sp>
    </p:spTree>
    <p:extLst>
      <p:ext uri="{BB962C8B-B14F-4D97-AF65-F5344CB8AC3E}">
        <p14:creationId xmlns:p14="http://schemas.microsoft.com/office/powerpoint/2010/main" val="9579673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B310CC0-9EAB-025A-7DF3-DF0040904FA1}"/>
              </a:ext>
            </a:extLst>
          </p:cNvPr>
          <p:cNvSpPr>
            <a:spLocks noGrp="1"/>
          </p:cNvSpPr>
          <p:nvPr>
            <p:ph type="title"/>
          </p:nvPr>
        </p:nvSpPr>
        <p:spPr/>
        <p:txBody>
          <a:bodyPr/>
          <a:lstStyle/>
          <a:p>
            <a:r>
              <a:rPr lang="es-MX"/>
              <a:t>Haz clic para modificar el estilo de título del patrón</a:t>
            </a:r>
            <a:endParaRPr lang="es-CO"/>
          </a:p>
        </p:txBody>
      </p:sp>
      <p:sp>
        <p:nvSpPr>
          <p:cNvPr id="3" name="Marcador de contenido 2">
            <a:extLst>
              <a:ext uri="{FF2B5EF4-FFF2-40B4-BE49-F238E27FC236}">
                <a16:creationId xmlns:a16="http://schemas.microsoft.com/office/drawing/2014/main" id="{60C377F5-CC50-E98E-3B0E-F95EFFE51431}"/>
              </a:ext>
            </a:extLst>
          </p:cNvPr>
          <p:cNvSpPr>
            <a:spLocks noGrp="1"/>
          </p:cNvSpPr>
          <p:nvPr>
            <p:ph idx="1"/>
          </p:nvPr>
        </p:nvSpPr>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4" name="Marcador de fecha 3">
            <a:extLst>
              <a:ext uri="{FF2B5EF4-FFF2-40B4-BE49-F238E27FC236}">
                <a16:creationId xmlns:a16="http://schemas.microsoft.com/office/drawing/2014/main" id="{DF942555-D6C6-443C-A4B9-7CF63C379A1A}"/>
              </a:ext>
            </a:extLst>
          </p:cNvPr>
          <p:cNvSpPr>
            <a:spLocks noGrp="1"/>
          </p:cNvSpPr>
          <p:nvPr>
            <p:ph type="dt" sz="half" idx="10"/>
          </p:nvPr>
        </p:nvSpPr>
        <p:spPr/>
        <p:txBody>
          <a:bodyPr/>
          <a:lstStyle/>
          <a:p>
            <a:fld id="{136C5472-C277-46AA-8960-182456BAB272}" type="datetimeFigureOut">
              <a:rPr lang="es-CO" smtClean="0"/>
              <a:t>22/08/2025</a:t>
            </a:fld>
            <a:endParaRPr lang="es-CO"/>
          </a:p>
        </p:txBody>
      </p:sp>
      <p:sp>
        <p:nvSpPr>
          <p:cNvPr id="5" name="Marcador de pie de página 4">
            <a:extLst>
              <a:ext uri="{FF2B5EF4-FFF2-40B4-BE49-F238E27FC236}">
                <a16:creationId xmlns:a16="http://schemas.microsoft.com/office/drawing/2014/main" id="{D7181180-8BAD-2B9D-BDDE-7883F314DA17}"/>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B36D2B0E-71B9-1365-24F7-A1108675CA1C}"/>
              </a:ext>
            </a:extLst>
          </p:cNvPr>
          <p:cNvSpPr>
            <a:spLocks noGrp="1"/>
          </p:cNvSpPr>
          <p:nvPr>
            <p:ph type="sldNum" sz="quarter" idx="12"/>
          </p:nvPr>
        </p:nvSpPr>
        <p:spPr/>
        <p:txBody>
          <a:bodyPr/>
          <a:lstStyle/>
          <a:p>
            <a:fld id="{B81B7EE1-E11B-4C55-8734-5EE42D13D5D2}" type="slidenum">
              <a:rPr lang="es-CO" smtClean="0"/>
              <a:t>‹Nº›</a:t>
            </a:fld>
            <a:endParaRPr lang="es-CO"/>
          </a:p>
        </p:txBody>
      </p:sp>
    </p:spTree>
    <p:extLst>
      <p:ext uri="{BB962C8B-B14F-4D97-AF65-F5344CB8AC3E}">
        <p14:creationId xmlns:p14="http://schemas.microsoft.com/office/powerpoint/2010/main" val="4221805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F0695C4-9C04-BD64-4148-343CF8190D96}"/>
              </a:ext>
            </a:extLst>
          </p:cNvPr>
          <p:cNvSpPr>
            <a:spLocks noGrp="1"/>
          </p:cNvSpPr>
          <p:nvPr>
            <p:ph type="title"/>
          </p:nvPr>
        </p:nvSpPr>
        <p:spPr>
          <a:xfrm>
            <a:off x="831850" y="1709738"/>
            <a:ext cx="10515600" cy="2852737"/>
          </a:xfrm>
        </p:spPr>
        <p:txBody>
          <a:bodyPr anchor="b"/>
          <a:lstStyle>
            <a:lvl1pPr>
              <a:defRPr sz="6000"/>
            </a:lvl1pPr>
          </a:lstStyle>
          <a:p>
            <a:r>
              <a:rPr lang="es-MX"/>
              <a:t>Haz clic para modificar el estilo de título del patrón</a:t>
            </a:r>
            <a:endParaRPr lang="es-CO"/>
          </a:p>
        </p:txBody>
      </p:sp>
      <p:sp>
        <p:nvSpPr>
          <p:cNvPr id="3" name="Marcador de texto 2">
            <a:extLst>
              <a:ext uri="{FF2B5EF4-FFF2-40B4-BE49-F238E27FC236}">
                <a16:creationId xmlns:a16="http://schemas.microsoft.com/office/drawing/2014/main" id="{C27EAAD7-224D-0CBB-FC4A-97E3EB89866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MX"/>
              <a:t>Haga clic para modificar los estilos de texto del patrón</a:t>
            </a:r>
          </a:p>
        </p:txBody>
      </p:sp>
      <p:sp>
        <p:nvSpPr>
          <p:cNvPr id="4" name="Marcador de fecha 3">
            <a:extLst>
              <a:ext uri="{FF2B5EF4-FFF2-40B4-BE49-F238E27FC236}">
                <a16:creationId xmlns:a16="http://schemas.microsoft.com/office/drawing/2014/main" id="{E58CC247-DCA3-2BAD-00A0-C6A192D5238B}"/>
              </a:ext>
            </a:extLst>
          </p:cNvPr>
          <p:cNvSpPr>
            <a:spLocks noGrp="1"/>
          </p:cNvSpPr>
          <p:nvPr>
            <p:ph type="dt" sz="half" idx="10"/>
          </p:nvPr>
        </p:nvSpPr>
        <p:spPr/>
        <p:txBody>
          <a:bodyPr/>
          <a:lstStyle/>
          <a:p>
            <a:fld id="{136C5472-C277-46AA-8960-182456BAB272}" type="datetimeFigureOut">
              <a:rPr lang="es-CO" smtClean="0"/>
              <a:t>22/08/2025</a:t>
            </a:fld>
            <a:endParaRPr lang="es-CO"/>
          </a:p>
        </p:txBody>
      </p:sp>
      <p:sp>
        <p:nvSpPr>
          <p:cNvPr id="5" name="Marcador de pie de página 4">
            <a:extLst>
              <a:ext uri="{FF2B5EF4-FFF2-40B4-BE49-F238E27FC236}">
                <a16:creationId xmlns:a16="http://schemas.microsoft.com/office/drawing/2014/main" id="{8B5336FE-DA7E-14DA-BDFB-B7057939C1A8}"/>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1694AAFF-7B98-35EA-7A3A-B878E2D1C9C6}"/>
              </a:ext>
            </a:extLst>
          </p:cNvPr>
          <p:cNvSpPr>
            <a:spLocks noGrp="1"/>
          </p:cNvSpPr>
          <p:nvPr>
            <p:ph type="sldNum" sz="quarter" idx="12"/>
          </p:nvPr>
        </p:nvSpPr>
        <p:spPr/>
        <p:txBody>
          <a:bodyPr/>
          <a:lstStyle/>
          <a:p>
            <a:fld id="{B81B7EE1-E11B-4C55-8734-5EE42D13D5D2}" type="slidenum">
              <a:rPr lang="es-CO" smtClean="0"/>
              <a:t>‹Nº›</a:t>
            </a:fld>
            <a:endParaRPr lang="es-CO"/>
          </a:p>
        </p:txBody>
      </p:sp>
    </p:spTree>
    <p:extLst>
      <p:ext uri="{BB962C8B-B14F-4D97-AF65-F5344CB8AC3E}">
        <p14:creationId xmlns:p14="http://schemas.microsoft.com/office/powerpoint/2010/main" val="16307504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B2BA53-9254-54DD-3635-A3871207DC93}"/>
              </a:ext>
            </a:extLst>
          </p:cNvPr>
          <p:cNvSpPr>
            <a:spLocks noGrp="1"/>
          </p:cNvSpPr>
          <p:nvPr>
            <p:ph type="title"/>
          </p:nvPr>
        </p:nvSpPr>
        <p:spPr/>
        <p:txBody>
          <a:bodyPr/>
          <a:lstStyle/>
          <a:p>
            <a:r>
              <a:rPr lang="es-MX"/>
              <a:t>Haz clic para modificar el estilo de título del patrón</a:t>
            </a:r>
            <a:endParaRPr lang="es-CO"/>
          </a:p>
        </p:txBody>
      </p:sp>
      <p:sp>
        <p:nvSpPr>
          <p:cNvPr id="3" name="Marcador de contenido 2">
            <a:extLst>
              <a:ext uri="{FF2B5EF4-FFF2-40B4-BE49-F238E27FC236}">
                <a16:creationId xmlns:a16="http://schemas.microsoft.com/office/drawing/2014/main" id="{F5FD5E31-C35E-4389-879A-37EAF4B0C190}"/>
              </a:ext>
            </a:extLst>
          </p:cNvPr>
          <p:cNvSpPr>
            <a:spLocks noGrp="1"/>
          </p:cNvSpPr>
          <p:nvPr>
            <p:ph sz="half" idx="1"/>
          </p:nvPr>
        </p:nvSpPr>
        <p:spPr>
          <a:xfrm>
            <a:off x="838200" y="1825625"/>
            <a:ext cx="5181600" cy="435133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4" name="Marcador de contenido 3">
            <a:extLst>
              <a:ext uri="{FF2B5EF4-FFF2-40B4-BE49-F238E27FC236}">
                <a16:creationId xmlns:a16="http://schemas.microsoft.com/office/drawing/2014/main" id="{D5639783-194C-D200-B0DF-86FF940870D9}"/>
              </a:ext>
            </a:extLst>
          </p:cNvPr>
          <p:cNvSpPr>
            <a:spLocks noGrp="1"/>
          </p:cNvSpPr>
          <p:nvPr>
            <p:ph sz="half" idx="2"/>
          </p:nvPr>
        </p:nvSpPr>
        <p:spPr>
          <a:xfrm>
            <a:off x="6172200" y="1825625"/>
            <a:ext cx="5181600" cy="435133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5" name="Marcador de fecha 4">
            <a:extLst>
              <a:ext uri="{FF2B5EF4-FFF2-40B4-BE49-F238E27FC236}">
                <a16:creationId xmlns:a16="http://schemas.microsoft.com/office/drawing/2014/main" id="{BF8D2A9C-BFF1-F44E-F3CE-3CF8F574532C}"/>
              </a:ext>
            </a:extLst>
          </p:cNvPr>
          <p:cNvSpPr>
            <a:spLocks noGrp="1"/>
          </p:cNvSpPr>
          <p:nvPr>
            <p:ph type="dt" sz="half" idx="10"/>
          </p:nvPr>
        </p:nvSpPr>
        <p:spPr/>
        <p:txBody>
          <a:bodyPr/>
          <a:lstStyle/>
          <a:p>
            <a:fld id="{136C5472-C277-46AA-8960-182456BAB272}" type="datetimeFigureOut">
              <a:rPr lang="es-CO" smtClean="0"/>
              <a:t>22/08/2025</a:t>
            </a:fld>
            <a:endParaRPr lang="es-CO"/>
          </a:p>
        </p:txBody>
      </p:sp>
      <p:sp>
        <p:nvSpPr>
          <p:cNvPr id="6" name="Marcador de pie de página 5">
            <a:extLst>
              <a:ext uri="{FF2B5EF4-FFF2-40B4-BE49-F238E27FC236}">
                <a16:creationId xmlns:a16="http://schemas.microsoft.com/office/drawing/2014/main" id="{4FB89125-1BA4-7FAF-A0E4-302B0977638F}"/>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A3C89062-F585-AADA-DC57-CD6CA88DB09D}"/>
              </a:ext>
            </a:extLst>
          </p:cNvPr>
          <p:cNvSpPr>
            <a:spLocks noGrp="1"/>
          </p:cNvSpPr>
          <p:nvPr>
            <p:ph type="sldNum" sz="quarter" idx="12"/>
          </p:nvPr>
        </p:nvSpPr>
        <p:spPr/>
        <p:txBody>
          <a:bodyPr/>
          <a:lstStyle/>
          <a:p>
            <a:fld id="{B81B7EE1-E11B-4C55-8734-5EE42D13D5D2}" type="slidenum">
              <a:rPr lang="es-CO" smtClean="0"/>
              <a:t>‹Nº›</a:t>
            </a:fld>
            <a:endParaRPr lang="es-CO"/>
          </a:p>
        </p:txBody>
      </p:sp>
    </p:spTree>
    <p:extLst>
      <p:ext uri="{BB962C8B-B14F-4D97-AF65-F5344CB8AC3E}">
        <p14:creationId xmlns:p14="http://schemas.microsoft.com/office/powerpoint/2010/main" val="25185549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38C0D49-A17B-D2DB-A3F7-1BCBEE2ED408}"/>
              </a:ext>
            </a:extLst>
          </p:cNvPr>
          <p:cNvSpPr>
            <a:spLocks noGrp="1"/>
          </p:cNvSpPr>
          <p:nvPr>
            <p:ph type="title"/>
          </p:nvPr>
        </p:nvSpPr>
        <p:spPr>
          <a:xfrm>
            <a:off x="839788" y="365125"/>
            <a:ext cx="10515600" cy="1325563"/>
          </a:xfrm>
        </p:spPr>
        <p:txBody>
          <a:bodyPr/>
          <a:lstStyle/>
          <a:p>
            <a:r>
              <a:rPr lang="es-MX"/>
              <a:t>Haz clic para modificar el estilo de título del patrón</a:t>
            </a:r>
            <a:endParaRPr lang="es-CO"/>
          </a:p>
        </p:txBody>
      </p:sp>
      <p:sp>
        <p:nvSpPr>
          <p:cNvPr id="3" name="Marcador de texto 2">
            <a:extLst>
              <a:ext uri="{FF2B5EF4-FFF2-40B4-BE49-F238E27FC236}">
                <a16:creationId xmlns:a16="http://schemas.microsoft.com/office/drawing/2014/main" id="{9E818C02-6CCF-B49A-81EC-2E0FF38F1F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4" name="Marcador de contenido 3">
            <a:extLst>
              <a:ext uri="{FF2B5EF4-FFF2-40B4-BE49-F238E27FC236}">
                <a16:creationId xmlns:a16="http://schemas.microsoft.com/office/drawing/2014/main" id="{1F868AA5-3DC1-A288-2021-2E31E5C24BCC}"/>
              </a:ext>
            </a:extLst>
          </p:cNvPr>
          <p:cNvSpPr>
            <a:spLocks noGrp="1"/>
          </p:cNvSpPr>
          <p:nvPr>
            <p:ph sz="half" idx="2"/>
          </p:nvPr>
        </p:nvSpPr>
        <p:spPr>
          <a:xfrm>
            <a:off x="839788" y="2505075"/>
            <a:ext cx="5157787" cy="368458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5" name="Marcador de texto 4">
            <a:extLst>
              <a:ext uri="{FF2B5EF4-FFF2-40B4-BE49-F238E27FC236}">
                <a16:creationId xmlns:a16="http://schemas.microsoft.com/office/drawing/2014/main" id="{0B577D3F-A006-2D8B-9557-1B9101E9744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6" name="Marcador de contenido 5">
            <a:extLst>
              <a:ext uri="{FF2B5EF4-FFF2-40B4-BE49-F238E27FC236}">
                <a16:creationId xmlns:a16="http://schemas.microsoft.com/office/drawing/2014/main" id="{99DEBEAF-5CD1-0A04-A042-E057167EE569}"/>
              </a:ext>
            </a:extLst>
          </p:cNvPr>
          <p:cNvSpPr>
            <a:spLocks noGrp="1"/>
          </p:cNvSpPr>
          <p:nvPr>
            <p:ph sz="quarter" idx="4"/>
          </p:nvPr>
        </p:nvSpPr>
        <p:spPr>
          <a:xfrm>
            <a:off x="6172200" y="2505075"/>
            <a:ext cx="5183188" cy="368458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7" name="Marcador de fecha 6">
            <a:extLst>
              <a:ext uri="{FF2B5EF4-FFF2-40B4-BE49-F238E27FC236}">
                <a16:creationId xmlns:a16="http://schemas.microsoft.com/office/drawing/2014/main" id="{FD898A6D-648C-087A-3A53-D5BAFA2DA4AA}"/>
              </a:ext>
            </a:extLst>
          </p:cNvPr>
          <p:cNvSpPr>
            <a:spLocks noGrp="1"/>
          </p:cNvSpPr>
          <p:nvPr>
            <p:ph type="dt" sz="half" idx="10"/>
          </p:nvPr>
        </p:nvSpPr>
        <p:spPr/>
        <p:txBody>
          <a:bodyPr/>
          <a:lstStyle/>
          <a:p>
            <a:fld id="{136C5472-C277-46AA-8960-182456BAB272}" type="datetimeFigureOut">
              <a:rPr lang="es-CO" smtClean="0"/>
              <a:t>22/08/2025</a:t>
            </a:fld>
            <a:endParaRPr lang="es-CO"/>
          </a:p>
        </p:txBody>
      </p:sp>
      <p:sp>
        <p:nvSpPr>
          <p:cNvPr id="8" name="Marcador de pie de página 7">
            <a:extLst>
              <a:ext uri="{FF2B5EF4-FFF2-40B4-BE49-F238E27FC236}">
                <a16:creationId xmlns:a16="http://schemas.microsoft.com/office/drawing/2014/main" id="{E711AD36-265F-A59E-4DC0-1E309CB87ACF}"/>
              </a:ext>
            </a:extLst>
          </p:cNvPr>
          <p:cNvSpPr>
            <a:spLocks noGrp="1"/>
          </p:cNvSpPr>
          <p:nvPr>
            <p:ph type="ftr" sz="quarter" idx="11"/>
          </p:nvPr>
        </p:nvSpPr>
        <p:spPr/>
        <p:txBody>
          <a:bodyPr/>
          <a:lstStyle/>
          <a:p>
            <a:endParaRPr lang="es-CO"/>
          </a:p>
        </p:txBody>
      </p:sp>
      <p:sp>
        <p:nvSpPr>
          <p:cNvPr id="9" name="Marcador de número de diapositiva 8">
            <a:extLst>
              <a:ext uri="{FF2B5EF4-FFF2-40B4-BE49-F238E27FC236}">
                <a16:creationId xmlns:a16="http://schemas.microsoft.com/office/drawing/2014/main" id="{8CC3189F-2BBC-D767-3825-5A118533C6A7}"/>
              </a:ext>
            </a:extLst>
          </p:cNvPr>
          <p:cNvSpPr>
            <a:spLocks noGrp="1"/>
          </p:cNvSpPr>
          <p:nvPr>
            <p:ph type="sldNum" sz="quarter" idx="12"/>
          </p:nvPr>
        </p:nvSpPr>
        <p:spPr/>
        <p:txBody>
          <a:bodyPr/>
          <a:lstStyle/>
          <a:p>
            <a:fld id="{B81B7EE1-E11B-4C55-8734-5EE42D13D5D2}" type="slidenum">
              <a:rPr lang="es-CO" smtClean="0"/>
              <a:t>‹Nº›</a:t>
            </a:fld>
            <a:endParaRPr lang="es-CO"/>
          </a:p>
        </p:txBody>
      </p:sp>
    </p:spTree>
    <p:extLst>
      <p:ext uri="{BB962C8B-B14F-4D97-AF65-F5344CB8AC3E}">
        <p14:creationId xmlns:p14="http://schemas.microsoft.com/office/powerpoint/2010/main" val="35942061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D2CB7D6-1A5F-5B15-3815-457EE7559DA8}"/>
              </a:ext>
            </a:extLst>
          </p:cNvPr>
          <p:cNvSpPr>
            <a:spLocks noGrp="1"/>
          </p:cNvSpPr>
          <p:nvPr>
            <p:ph type="title"/>
          </p:nvPr>
        </p:nvSpPr>
        <p:spPr/>
        <p:txBody>
          <a:bodyPr/>
          <a:lstStyle/>
          <a:p>
            <a:r>
              <a:rPr lang="es-MX"/>
              <a:t>Haz clic para modificar el estilo de título del patrón</a:t>
            </a:r>
            <a:endParaRPr lang="es-CO"/>
          </a:p>
        </p:txBody>
      </p:sp>
      <p:sp>
        <p:nvSpPr>
          <p:cNvPr id="3" name="Marcador de fecha 2">
            <a:extLst>
              <a:ext uri="{FF2B5EF4-FFF2-40B4-BE49-F238E27FC236}">
                <a16:creationId xmlns:a16="http://schemas.microsoft.com/office/drawing/2014/main" id="{061014EB-C40B-DE9F-D861-99CD8AF964F6}"/>
              </a:ext>
            </a:extLst>
          </p:cNvPr>
          <p:cNvSpPr>
            <a:spLocks noGrp="1"/>
          </p:cNvSpPr>
          <p:nvPr>
            <p:ph type="dt" sz="half" idx="10"/>
          </p:nvPr>
        </p:nvSpPr>
        <p:spPr/>
        <p:txBody>
          <a:bodyPr/>
          <a:lstStyle/>
          <a:p>
            <a:fld id="{136C5472-C277-46AA-8960-182456BAB272}" type="datetimeFigureOut">
              <a:rPr lang="es-CO" smtClean="0"/>
              <a:t>22/08/2025</a:t>
            </a:fld>
            <a:endParaRPr lang="es-CO"/>
          </a:p>
        </p:txBody>
      </p:sp>
      <p:sp>
        <p:nvSpPr>
          <p:cNvPr id="4" name="Marcador de pie de página 3">
            <a:extLst>
              <a:ext uri="{FF2B5EF4-FFF2-40B4-BE49-F238E27FC236}">
                <a16:creationId xmlns:a16="http://schemas.microsoft.com/office/drawing/2014/main" id="{B35109BA-647C-75EF-5C83-A2BDEDFE1072}"/>
              </a:ext>
            </a:extLst>
          </p:cNvPr>
          <p:cNvSpPr>
            <a:spLocks noGrp="1"/>
          </p:cNvSpPr>
          <p:nvPr>
            <p:ph type="ftr" sz="quarter" idx="11"/>
          </p:nvPr>
        </p:nvSpPr>
        <p:spPr/>
        <p:txBody>
          <a:bodyPr/>
          <a:lstStyle/>
          <a:p>
            <a:endParaRPr lang="es-CO"/>
          </a:p>
        </p:txBody>
      </p:sp>
      <p:sp>
        <p:nvSpPr>
          <p:cNvPr id="5" name="Marcador de número de diapositiva 4">
            <a:extLst>
              <a:ext uri="{FF2B5EF4-FFF2-40B4-BE49-F238E27FC236}">
                <a16:creationId xmlns:a16="http://schemas.microsoft.com/office/drawing/2014/main" id="{CA46326F-B97F-0C7F-B094-B39BC277E12D}"/>
              </a:ext>
            </a:extLst>
          </p:cNvPr>
          <p:cNvSpPr>
            <a:spLocks noGrp="1"/>
          </p:cNvSpPr>
          <p:nvPr>
            <p:ph type="sldNum" sz="quarter" idx="12"/>
          </p:nvPr>
        </p:nvSpPr>
        <p:spPr/>
        <p:txBody>
          <a:bodyPr/>
          <a:lstStyle/>
          <a:p>
            <a:fld id="{B81B7EE1-E11B-4C55-8734-5EE42D13D5D2}" type="slidenum">
              <a:rPr lang="es-CO" smtClean="0"/>
              <a:t>‹Nº›</a:t>
            </a:fld>
            <a:endParaRPr lang="es-CO"/>
          </a:p>
        </p:txBody>
      </p:sp>
    </p:spTree>
    <p:extLst>
      <p:ext uri="{BB962C8B-B14F-4D97-AF65-F5344CB8AC3E}">
        <p14:creationId xmlns:p14="http://schemas.microsoft.com/office/powerpoint/2010/main" val="34486242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61C1B8A2-C832-3988-954F-AD7D233B00DA}"/>
              </a:ext>
            </a:extLst>
          </p:cNvPr>
          <p:cNvSpPr>
            <a:spLocks noGrp="1"/>
          </p:cNvSpPr>
          <p:nvPr>
            <p:ph type="dt" sz="half" idx="10"/>
          </p:nvPr>
        </p:nvSpPr>
        <p:spPr/>
        <p:txBody>
          <a:bodyPr/>
          <a:lstStyle/>
          <a:p>
            <a:fld id="{136C5472-C277-46AA-8960-182456BAB272}" type="datetimeFigureOut">
              <a:rPr lang="es-CO" smtClean="0"/>
              <a:t>22/08/2025</a:t>
            </a:fld>
            <a:endParaRPr lang="es-CO"/>
          </a:p>
        </p:txBody>
      </p:sp>
      <p:sp>
        <p:nvSpPr>
          <p:cNvPr id="3" name="Marcador de pie de página 2">
            <a:extLst>
              <a:ext uri="{FF2B5EF4-FFF2-40B4-BE49-F238E27FC236}">
                <a16:creationId xmlns:a16="http://schemas.microsoft.com/office/drawing/2014/main" id="{40973DAE-61DF-4B85-322B-4EADE8209E72}"/>
              </a:ext>
            </a:extLst>
          </p:cNvPr>
          <p:cNvSpPr>
            <a:spLocks noGrp="1"/>
          </p:cNvSpPr>
          <p:nvPr>
            <p:ph type="ftr" sz="quarter" idx="11"/>
          </p:nvPr>
        </p:nvSpPr>
        <p:spPr/>
        <p:txBody>
          <a:bodyPr/>
          <a:lstStyle/>
          <a:p>
            <a:endParaRPr lang="es-CO"/>
          </a:p>
        </p:txBody>
      </p:sp>
      <p:sp>
        <p:nvSpPr>
          <p:cNvPr id="4" name="Marcador de número de diapositiva 3">
            <a:extLst>
              <a:ext uri="{FF2B5EF4-FFF2-40B4-BE49-F238E27FC236}">
                <a16:creationId xmlns:a16="http://schemas.microsoft.com/office/drawing/2014/main" id="{BF0B09B4-2986-0EE3-DA48-A48C7E1A8218}"/>
              </a:ext>
            </a:extLst>
          </p:cNvPr>
          <p:cNvSpPr>
            <a:spLocks noGrp="1"/>
          </p:cNvSpPr>
          <p:nvPr>
            <p:ph type="sldNum" sz="quarter" idx="12"/>
          </p:nvPr>
        </p:nvSpPr>
        <p:spPr/>
        <p:txBody>
          <a:bodyPr/>
          <a:lstStyle/>
          <a:p>
            <a:fld id="{B81B7EE1-E11B-4C55-8734-5EE42D13D5D2}" type="slidenum">
              <a:rPr lang="es-CO" smtClean="0"/>
              <a:t>‹Nº›</a:t>
            </a:fld>
            <a:endParaRPr lang="es-CO"/>
          </a:p>
        </p:txBody>
      </p:sp>
    </p:spTree>
    <p:extLst>
      <p:ext uri="{BB962C8B-B14F-4D97-AF65-F5344CB8AC3E}">
        <p14:creationId xmlns:p14="http://schemas.microsoft.com/office/powerpoint/2010/main" val="13054321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C6EFD45-A098-044F-C25E-465778C0C735}"/>
              </a:ext>
            </a:extLst>
          </p:cNvPr>
          <p:cNvSpPr>
            <a:spLocks noGrp="1"/>
          </p:cNvSpPr>
          <p:nvPr>
            <p:ph type="title"/>
          </p:nvPr>
        </p:nvSpPr>
        <p:spPr>
          <a:xfrm>
            <a:off x="839788" y="457200"/>
            <a:ext cx="3932237" cy="1600200"/>
          </a:xfrm>
        </p:spPr>
        <p:txBody>
          <a:bodyPr anchor="b"/>
          <a:lstStyle>
            <a:lvl1pPr>
              <a:defRPr sz="3200"/>
            </a:lvl1pPr>
          </a:lstStyle>
          <a:p>
            <a:r>
              <a:rPr lang="es-MX"/>
              <a:t>Haz clic para modificar el estilo de título del patrón</a:t>
            </a:r>
            <a:endParaRPr lang="es-CO"/>
          </a:p>
        </p:txBody>
      </p:sp>
      <p:sp>
        <p:nvSpPr>
          <p:cNvPr id="3" name="Marcador de contenido 2">
            <a:extLst>
              <a:ext uri="{FF2B5EF4-FFF2-40B4-BE49-F238E27FC236}">
                <a16:creationId xmlns:a16="http://schemas.microsoft.com/office/drawing/2014/main" id="{9D45FC96-0AC2-24A2-E748-95D40F389DC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4" name="Marcador de texto 3">
            <a:extLst>
              <a:ext uri="{FF2B5EF4-FFF2-40B4-BE49-F238E27FC236}">
                <a16:creationId xmlns:a16="http://schemas.microsoft.com/office/drawing/2014/main" id="{180F7D91-5AF2-AD11-E96F-CE8227AB0D0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
        <p:nvSpPr>
          <p:cNvPr id="5" name="Marcador de fecha 4">
            <a:extLst>
              <a:ext uri="{FF2B5EF4-FFF2-40B4-BE49-F238E27FC236}">
                <a16:creationId xmlns:a16="http://schemas.microsoft.com/office/drawing/2014/main" id="{CB8DC4AC-9E01-A4F8-A58B-7E352B7CC755}"/>
              </a:ext>
            </a:extLst>
          </p:cNvPr>
          <p:cNvSpPr>
            <a:spLocks noGrp="1"/>
          </p:cNvSpPr>
          <p:nvPr>
            <p:ph type="dt" sz="half" idx="10"/>
          </p:nvPr>
        </p:nvSpPr>
        <p:spPr/>
        <p:txBody>
          <a:bodyPr/>
          <a:lstStyle/>
          <a:p>
            <a:fld id="{136C5472-C277-46AA-8960-182456BAB272}" type="datetimeFigureOut">
              <a:rPr lang="es-CO" smtClean="0"/>
              <a:t>22/08/2025</a:t>
            </a:fld>
            <a:endParaRPr lang="es-CO"/>
          </a:p>
        </p:txBody>
      </p:sp>
      <p:sp>
        <p:nvSpPr>
          <p:cNvPr id="6" name="Marcador de pie de página 5">
            <a:extLst>
              <a:ext uri="{FF2B5EF4-FFF2-40B4-BE49-F238E27FC236}">
                <a16:creationId xmlns:a16="http://schemas.microsoft.com/office/drawing/2014/main" id="{401C304B-A38F-C18A-977C-670BC949AEE3}"/>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978AF643-7F90-4E83-418A-19B29C871CA7}"/>
              </a:ext>
            </a:extLst>
          </p:cNvPr>
          <p:cNvSpPr>
            <a:spLocks noGrp="1"/>
          </p:cNvSpPr>
          <p:nvPr>
            <p:ph type="sldNum" sz="quarter" idx="12"/>
          </p:nvPr>
        </p:nvSpPr>
        <p:spPr/>
        <p:txBody>
          <a:bodyPr/>
          <a:lstStyle/>
          <a:p>
            <a:fld id="{B81B7EE1-E11B-4C55-8734-5EE42D13D5D2}" type="slidenum">
              <a:rPr lang="es-CO" smtClean="0"/>
              <a:t>‹Nº›</a:t>
            </a:fld>
            <a:endParaRPr lang="es-CO"/>
          </a:p>
        </p:txBody>
      </p:sp>
    </p:spTree>
    <p:extLst>
      <p:ext uri="{BB962C8B-B14F-4D97-AF65-F5344CB8AC3E}">
        <p14:creationId xmlns:p14="http://schemas.microsoft.com/office/powerpoint/2010/main" val="23220904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13EAA6E-3FD0-CB6B-DCD2-40BC3CE08584}"/>
              </a:ext>
            </a:extLst>
          </p:cNvPr>
          <p:cNvSpPr>
            <a:spLocks noGrp="1"/>
          </p:cNvSpPr>
          <p:nvPr>
            <p:ph type="title"/>
          </p:nvPr>
        </p:nvSpPr>
        <p:spPr>
          <a:xfrm>
            <a:off x="839788" y="457200"/>
            <a:ext cx="3932237" cy="1600200"/>
          </a:xfrm>
        </p:spPr>
        <p:txBody>
          <a:bodyPr anchor="b"/>
          <a:lstStyle>
            <a:lvl1pPr>
              <a:defRPr sz="3200"/>
            </a:lvl1pPr>
          </a:lstStyle>
          <a:p>
            <a:r>
              <a:rPr lang="es-MX"/>
              <a:t>Haz clic para modificar el estilo de título del patrón</a:t>
            </a:r>
            <a:endParaRPr lang="es-CO"/>
          </a:p>
        </p:txBody>
      </p:sp>
      <p:sp>
        <p:nvSpPr>
          <p:cNvPr id="3" name="Marcador de posición de imagen 2">
            <a:extLst>
              <a:ext uri="{FF2B5EF4-FFF2-40B4-BE49-F238E27FC236}">
                <a16:creationId xmlns:a16="http://schemas.microsoft.com/office/drawing/2014/main" id="{13E18CC2-D232-8185-5ACA-015746D9479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a:extLst>
              <a:ext uri="{FF2B5EF4-FFF2-40B4-BE49-F238E27FC236}">
                <a16:creationId xmlns:a16="http://schemas.microsoft.com/office/drawing/2014/main" id="{4618197D-D640-2517-1906-8B8D82BC4B4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
        <p:nvSpPr>
          <p:cNvPr id="5" name="Marcador de fecha 4">
            <a:extLst>
              <a:ext uri="{FF2B5EF4-FFF2-40B4-BE49-F238E27FC236}">
                <a16:creationId xmlns:a16="http://schemas.microsoft.com/office/drawing/2014/main" id="{D333DE81-D315-921E-B293-5A8F2B51C9AC}"/>
              </a:ext>
            </a:extLst>
          </p:cNvPr>
          <p:cNvSpPr>
            <a:spLocks noGrp="1"/>
          </p:cNvSpPr>
          <p:nvPr>
            <p:ph type="dt" sz="half" idx="10"/>
          </p:nvPr>
        </p:nvSpPr>
        <p:spPr/>
        <p:txBody>
          <a:bodyPr/>
          <a:lstStyle/>
          <a:p>
            <a:fld id="{136C5472-C277-46AA-8960-182456BAB272}" type="datetimeFigureOut">
              <a:rPr lang="es-CO" smtClean="0"/>
              <a:t>22/08/2025</a:t>
            </a:fld>
            <a:endParaRPr lang="es-CO"/>
          </a:p>
        </p:txBody>
      </p:sp>
      <p:sp>
        <p:nvSpPr>
          <p:cNvPr id="6" name="Marcador de pie de página 5">
            <a:extLst>
              <a:ext uri="{FF2B5EF4-FFF2-40B4-BE49-F238E27FC236}">
                <a16:creationId xmlns:a16="http://schemas.microsoft.com/office/drawing/2014/main" id="{62156711-456F-7AB1-4338-CB2CBF036B56}"/>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C5CA2774-90A7-5151-A38B-997746A47312}"/>
              </a:ext>
            </a:extLst>
          </p:cNvPr>
          <p:cNvSpPr>
            <a:spLocks noGrp="1"/>
          </p:cNvSpPr>
          <p:nvPr>
            <p:ph type="sldNum" sz="quarter" idx="12"/>
          </p:nvPr>
        </p:nvSpPr>
        <p:spPr/>
        <p:txBody>
          <a:bodyPr/>
          <a:lstStyle/>
          <a:p>
            <a:fld id="{B81B7EE1-E11B-4C55-8734-5EE42D13D5D2}" type="slidenum">
              <a:rPr lang="es-CO" smtClean="0"/>
              <a:t>‹Nº›</a:t>
            </a:fld>
            <a:endParaRPr lang="es-CO"/>
          </a:p>
        </p:txBody>
      </p:sp>
    </p:spTree>
    <p:extLst>
      <p:ext uri="{BB962C8B-B14F-4D97-AF65-F5344CB8AC3E}">
        <p14:creationId xmlns:p14="http://schemas.microsoft.com/office/powerpoint/2010/main" val="29471416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CF1429D2-FDDD-8119-4D63-F4C19A19CB7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MX"/>
              <a:t>Haz clic para modificar el estilo de título del patrón</a:t>
            </a:r>
            <a:endParaRPr lang="es-CO"/>
          </a:p>
        </p:txBody>
      </p:sp>
      <p:sp>
        <p:nvSpPr>
          <p:cNvPr id="3" name="Marcador de texto 2">
            <a:extLst>
              <a:ext uri="{FF2B5EF4-FFF2-40B4-BE49-F238E27FC236}">
                <a16:creationId xmlns:a16="http://schemas.microsoft.com/office/drawing/2014/main" id="{F45A7CA7-8F4B-A5E2-C3AB-ACD50E6B026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4" name="Marcador de fecha 3">
            <a:extLst>
              <a:ext uri="{FF2B5EF4-FFF2-40B4-BE49-F238E27FC236}">
                <a16:creationId xmlns:a16="http://schemas.microsoft.com/office/drawing/2014/main" id="{009C4DEE-0134-D05D-D36F-05D4CFD45AA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136C5472-C277-46AA-8960-182456BAB272}" type="datetimeFigureOut">
              <a:rPr lang="es-CO" smtClean="0"/>
              <a:t>22/08/2025</a:t>
            </a:fld>
            <a:endParaRPr lang="es-CO"/>
          </a:p>
        </p:txBody>
      </p:sp>
      <p:sp>
        <p:nvSpPr>
          <p:cNvPr id="5" name="Marcador de pie de página 4">
            <a:extLst>
              <a:ext uri="{FF2B5EF4-FFF2-40B4-BE49-F238E27FC236}">
                <a16:creationId xmlns:a16="http://schemas.microsoft.com/office/drawing/2014/main" id="{029A0E81-D44E-9504-8474-4376E62BB11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CO"/>
          </a:p>
        </p:txBody>
      </p:sp>
      <p:sp>
        <p:nvSpPr>
          <p:cNvPr id="6" name="Marcador de número de diapositiva 5">
            <a:extLst>
              <a:ext uri="{FF2B5EF4-FFF2-40B4-BE49-F238E27FC236}">
                <a16:creationId xmlns:a16="http://schemas.microsoft.com/office/drawing/2014/main" id="{18C524E8-4411-D99E-0E59-C53E9B6F048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81B7EE1-E11B-4C55-8734-5EE42D13D5D2}" type="slidenum">
              <a:rPr lang="es-CO" smtClean="0"/>
              <a:t>‹Nº›</a:t>
            </a:fld>
            <a:endParaRPr lang="es-CO"/>
          </a:p>
        </p:txBody>
      </p:sp>
    </p:spTree>
    <p:extLst>
      <p:ext uri="{BB962C8B-B14F-4D97-AF65-F5344CB8AC3E}">
        <p14:creationId xmlns:p14="http://schemas.microsoft.com/office/powerpoint/2010/main" val="32692177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967FB1E-6A11-F85A-7C73-C8D8FCDF09E2}"/>
              </a:ext>
            </a:extLst>
          </p:cNvPr>
          <p:cNvSpPr>
            <a:spLocks noGrp="1"/>
          </p:cNvSpPr>
          <p:nvPr>
            <p:ph type="ctrTitle"/>
          </p:nvPr>
        </p:nvSpPr>
        <p:spPr>
          <a:xfrm>
            <a:off x="1524000" y="1155021"/>
            <a:ext cx="9144000" cy="2387600"/>
          </a:xfrm>
        </p:spPr>
        <p:txBody>
          <a:bodyPr>
            <a:normAutofit fontScale="90000"/>
          </a:bodyPr>
          <a:lstStyle/>
          <a:p>
            <a:r>
              <a:rPr lang="es-CO" b="1" dirty="0"/>
              <a:t>PRINCIPIOS RECTORES INHERENTES AL DERECHO  LABORAL EN COLOMBIA</a:t>
            </a:r>
          </a:p>
        </p:txBody>
      </p:sp>
      <p:sp>
        <p:nvSpPr>
          <p:cNvPr id="3" name="Subtítulo 2">
            <a:extLst>
              <a:ext uri="{FF2B5EF4-FFF2-40B4-BE49-F238E27FC236}">
                <a16:creationId xmlns:a16="http://schemas.microsoft.com/office/drawing/2014/main" id="{6004B8C9-E951-2982-E186-F1BBC84FD56F}"/>
              </a:ext>
            </a:extLst>
          </p:cNvPr>
          <p:cNvSpPr>
            <a:spLocks noGrp="1"/>
          </p:cNvSpPr>
          <p:nvPr>
            <p:ph type="subTitle" idx="1"/>
          </p:nvPr>
        </p:nvSpPr>
        <p:spPr/>
        <p:txBody>
          <a:bodyPr/>
          <a:lstStyle/>
          <a:p>
            <a:pPr algn="just"/>
            <a:r>
              <a:rPr lang="es-CO" b="1" dirty="0"/>
              <a:t>OBJETIVO:</a:t>
            </a:r>
            <a:r>
              <a:rPr lang="es-CO" dirty="0"/>
              <a:t> Que los asistentes al curso se familiaricen con los principios que rigen las relaciones laborales y soporta sus derechos.</a:t>
            </a:r>
          </a:p>
          <a:p>
            <a:pPr algn="just"/>
            <a:r>
              <a:rPr lang="es-CO" dirty="0"/>
              <a:t>Intuición por el deseo de comprenderlos dado el aporte que trasmite en a la aplicación del derecho.</a:t>
            </a:r>
          </a:p>
        </p:txBody>
      </p:sp>
    </p:spTree>
    <p:extLst>
      <p:ext uri="{BB962C8B-B14F-4D97-AF65-F5344CB8AC3E}">
        <p14:creationId xmlns:p14="http://schemas.microsoft.com/office/powerpoint/2010/main" val="35172214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F4B58C5-FB04-BE66-3871-EA1DF912B2A1}"/>
              </a:ext>
            </a:extLst>
          </p:cNvPr>
          <p:cNvSpPr>
            <a:spLocks noGrp="1"/>
          </p:cNvSpPr>
          <p:nvPr>
            <p:ph type="title"/>
          </p:nvPr>
        </p:nvSpPr>
        <p:spPr/>
        <p:txBody>
          <a:bodyPr/>
          <a:lstStyle/>
          <a:p>
            <a:pPr algn="ctr"/>
            <a:r>
              <a:rPr lang="es-CO" b="1" dirty="0"/>
              <a:t>DERECHO FUNDAMENTAL AL TRABAJO</a:t>
            </a:r>
          </a:p>
        </p:txBody>
      </p:sp>
      <p:sp>
        <p:nvSpPr>
          <p:cNvPr id="3" name="Marcador de contenido 2">
            <a:extLst>
              <a:ext uri="{FF2B5EF4-FFF2-40B4-BE49-F238E27FC236}">
                <a16:creationId xmlns:a16="http://schemas.microsoft.com/office/drawing/2014/main" id="{C67EB5E1-0784-A769-137E-870A86730472}"/>
              </a:ext>
            </a:extLst>
          </p:cNvPr>
          <p:cNvSpPr>
            <a:spLocks noGrp="1"/>
          </p:cNvSpPr>
          <p:nvPr>
            <p:ph idx="1"/>
          </p:nvPr>
        </p:nvSpPr>
        <p:spPr>
          <a:xfrm>
            <a:off x="674914" y="1858282"/>
            <a:ext cx="10515600" cy="4351338"/>
          </a:xfrm>
        </p:spPr>
        <p:txBody>
          <a:bodyPr>
            <a:normAutofit/>
          </a:bodyPr>
          <a:lstStyle/>
          <a:p>
            <a:pPr algn="just"/>
            <a:r>
              <a:rPr lang="es-MX" b="1" dirty="0"/>
              <a:t>Artículo 25 C.P. </a:t>
            </a:r>
            <a:r>
              <a:rPr lang="es-MX" dirty="0"/>
              <a:t>El trabajo es un derecho y una obligación social y goza, en todas sus modalidades, de la especial protección del Estado. </a:t>
            </a:r>
          </a:p>
          <a:p>
            <a:pPr algn="just"/>
            <a:r>
              <a:rPr lang="es-MX" dirty="0"/>
              <a:t>Toda persona tiene derecho a un trabajo </a:t>
            </a:r>
            <a:r>
              <a:rPr lang="es-MX" dirty="0">
                <a:solidFill>
                  <a:srgbClr val="0070C0"/>
                </a:solidFill>
              </a:rPr>
              <a:t>en condiciones dignas y justas, </a:t>
            </a:r>
            <a:r>
              <a:rPr lang="es-MX" dirty="0"/>
              <a:t>para la OIT, (condiciones dignas es: seguridad y salud, ambiente sano, buen trato, remuneración justa, horario adecuado, libertad de negociación y otras.</a:t>
            </a:r>
          </a:p>
          <a:p>
            <a:pPr algn="just"/>
            <a:r>
              <a:rPr lang="es-MX" dirty="0">
                <a:solidFill>
                  <a:schemeClr val="accent4">
                    <a:lumMod val="50000"/>
                  </a:schemeClr>
                </a:solidFill>
              </a:rPr>
              <a:t>Se debe persistir en la importancia de la especial protección del trabajo. Caso ley 1010/ 2006 y ley 2466/2025.  </a:t>
            </a:r>
          </a:p>
          <a:p>
            <a:pPr algn="just"/>
            <a:endParaRPr lang="es-CO" dirty="0"/>
          </a:p>
        </p:txBody>
      </p:sp>
    </p:spTree>
    <p:extLst>
      <p:ext uri="{BB962C8B-B14F-4D97-AF65-F5344CB8AC3E}">
        <p14:creationId xmlns:p14="http://schemas.microsoft.com/office/powerpoint/2010/main" val="17624886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628B151-DB11-BECA-1FE7-97E9D046C995}"/>
              </a:ext>
            </a:extLst>
          </p:cNvPr>
          <p:cNvSpPr>
            <a:spLocks noGrp="1"/>
          </p:cNvSpPr>
          <p:nvPr>
            <p:ph type="title"/>
          </p:nvPr>
        </p:nvSpPr>
        <p:spPr/>
        <p:txBody>
          <a:bodyPr>
            <a:normAutofit/>
          </a:bodyPr>
          <a:lstStyle/>
          <a:p>
            <a:pPr algn="ctr"/>
            <a:r>
              <a:rPr lang="es-CO" sz="4000" b="1" dirty="0"/>
              <a:t>DERECHO FUNDAMENTAL A LA PROTESTA</a:t>
            </a:r>
          </a:p>
        </p:txBody>
      </p:sp>
      <p:sp>
        <p:nvSpPr>
          <p:cNvPr id="3" name="Marcador de contenido 2">
            <a:extLst>
              <a:ext uri="{FF2B5EF4-FFF2-40B4-BE49-F238E27FC236}">
                <a16:creationId xmlns:a16="http://schemas.microsoft.com/office/drawing/2014/main" id="{922ED79D-9E38-4AF9-2A22-7CFAB022C1C5}"/>
              </a:ext>
            </a:extLst>
          </p:cNvPr>
          <p:cNvSpPr>
            <a:spLocks noGrp="1"/>
          </p:cNvSpPr>
          <p:nvPr>
            <p:ph idx="1"/>
          </p:nvPr>
        </p:nvSpPr>
        <p:spPr/>
        <p:txBody>
          <a:bodyPr/>
          <a:lstStyle/>
          <a:p>
            <a:pPr algn="just"/>
            <a:r>
              <a:rPr lang="es-CO" b="1" dirty="0"/>
              <a:t>Artículo 37 C.P. </a:t>
            </a:r>
            <a:r>
              <a:rPr lang="es-MX" b="1" dirty="0"/>
              <a:t>Toda parte del pueblo puede reunirse y manifestarse pública y pacíficamente. </a:t>
            </a:r>
            <a:r>
              <a:rPr lang="es-MX" sz="1800" b="1" dirty="0"/>
              <a:t>(expresar, declarar, publicar, decir)</a:t>
            </a:r>
          </a:p>
          <a:p>
            <a:pPr algn="just"/>
            <a:r>
              <a:rPr lang="es-MX" dirty="0"/>
              <a:t> Sólo la ley podrá establecer de manera expresa los casos en los cuales se podrá limitar el ejercicio de este derecho</a:t>
            </a:r>
            <a:r>
              <a:rPr lang="es-MX" sz="2000" b="1" dirty="0"/>
              <a:t>.(art 53 CNP)</a:t>
            </a:r>
          </a:p>
          <a:p>
            <a:pPr algn="just"/>
            <a:r>
              <a:rPr lang="es-MX" dirty="0"/>
              <a:t>Este derecho faculta a la población que exprese su inconformidad cuando lo considere que, el Estado no cumple sus fines, se están violando sus derechos o cause algún atropello.</a:t>
            </a:r>
          </a:p>
          <a:p>
            <a:pPr algn="just"/>
            <a:r>
              <a:rPr lang="es-MX" dirty="0"/>
              <a:t> Se hace uso frecuente por los trabajadores para reivindicar sus derechos. </a:t>
            </a:r>
            <a:r>
              <a:rPr lang="es-MX" dirty="0">
                <a:solidFill>
                  <a:srgbClr val="002060"/>
                </a:solidFill>
              </a:rPr>
              <a:t>(se debe hablar de jornada de protesta y no de  paro) </a:t>
            </a:r>
            <a:endParaRPr lang="es-CO" dirty="0">
              <a:solidFill>
                <a:srgbClr val="002060"/>
              </a:solidFill>
            </a:endParaRPr>
          </a:p>
        </p:txBody>
      </p:sp>
    </p:spTree>
    <p:extLst>
      <p:ext uri="{BB962C8B-B14F-4D97-AF65-F5344CB8AC3E}">
        <p14:creationId xmlns:p14="http://schemas.microsoft.com/office/powerpoint/2010/main" val="18106140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2AF93EC-F5A6-7A42-F8F4-B4649BF1B745}"/>
              </a:ext>
            </a:extLst>
          </p:cNvPr>
          <p:cNvSpPr>
            <a:spLocks noGrp="1"/>
          </p:cNvSpPr>
          <p:nvPr>
            <p:ph type="title"/>
          </p:nvPr>
        </p:nvSpPr>
        <p:spPr/>
        <p:txBody>
          <a:bodyPr>
            <a:normAutofit/>
          </a:bodyPr>
          <a:lstStyle/>
          <a:p>
            <a:pPr algn="ctr"/>
            <a:r>
              <a:rPr lang="es-CO" sz="4000" b="1" dirty="0"/>
              <a:t>ARTÍCULO 53 C.P.  ESTATUTO DEL TRABAJO</a:t>
            </a:r>
          </a:p>
        </p:txBody>
      </p:sp>
      <p:sp>
        <p:nvSpPr>
          <p:cNvPr id="3" name="Marcador de contenido 2">
            <a:extLst>
              <a:ext uri="{FF2B5EF4-FFF2-40B4-BE49-F238E27FC236}">
                <a16:creationId xmlns:a16="http://schemas.microsoft.com/office/drawing/2014/main" id="{8CCC0411-7EAE-9A65-F4C9-5F91BDA2F00A}"/>
              </a:ext>
            </a:extLst>
          </p:cNvPr>
          <p:cNvSpPr>
            <a:spLocks noGrp="1"/>
          </p:cNvSpPr>
          <p:nvPr>
            <p:ph idx="1"/>
          </p:nvPr>
        </p:nvSpPr>
        <p:spPr/>
        <p:txBody>
          <a:bodyPr>
            <a:normAutofit fontScale="92500"/>
          </a:bodyPr>
          <a:lstStyle/>
          <a:p>
            <a:pPr algn="just"/>
            <a:r>
              <a:rPr lang="es-MX" b="1" dirty="0"/>
              <a:t>La ley tendrá en cuenta al menos los siguientes </a:t>
            </a:r>
            <a:r>
              <a:rPr lang="es-CO" b="1" dirty="0"/>
              <a:t>principios mínimos fundamentales: </a:t>
            </a:r>
          </a:p>
          <a:p>
            <a:pPr algn="just"/>
            <a:r>
              <a:rPr lang="es-MX" b="1" dirty="0"/>
              <a:t>remuneración mínima. </a:t>
            </a:r>
            <a:r>
              <a:rPr lang="es-MX" dirty="0"/>
              <a:t>Garantiza a cada trabajador una retribución para cubrir sus necesidades básicas.</a:t>
            </a:r>
          </a:p>
          <a:p>
            <a:pPr algn="just"/>
            <a:r>
              <a:rPr lang="es-MX" b="1" dirty="0"/>
              <a:t>Vital. </a:t>
            </a:r>
            <a:r>
              <a:rPr lang="es-MX" dirty="0"/>
              <a:t>De suma trascendencia para la vida, para la subsistencia, del trabajador y su familia.</a:t>
            </a:r>
          </a:p>
          <a:p>
            <a:pPr algn="just"/>
            <a:r>
              <a:rPr lang="es-MX" b="1" dirty="0"/>
              <a:t>móvil</a:t>
            </a:r>
            <a:r>
              <a:rPr lang="es-MX" dirty="0"/>
              <a:t>. Acorde con el costo de vida y mantener su poder adquisitivo.</a:t>
            </a:r>
          </a:p>
          <a:p>
            <a:pPr algn="just"/>
            <a:r>
              <a:rPr lang="es-MX" b="1" dirty="0"/>
              <a:t>proporcional a la cantidad y calidad de trabajo.</a:t>
            </a:r>
            <a:r>
              <a:rPr lang="es-MX" dirty="0"/>
              <a:t> Cantidad el tiempo que se emplee, la calidad tiene que ver con la eficiencia, la destreza y experticia de quien la realiza: </a:t>
            </a:r>
            <a:r>
              <a:rPr lang="es-MX" dirty="0">
                <a:solidFill>
                  <a:srgbClr val="0070C0"/>
                </a:solidFill>
              </a:rPr>
              <a:t>un obrero, medico, un piloto o científico.  </a:t>
            </a:r>
            <a:endParaRPr lang="es-MX" b="1" dirty="0">
              <a:solidFill>
                <a:srgbClr val="0070C0"/>
              </a:solidFill>
            </a:endParaRPr>
          </a:p>
          <a:p>
            <a:endParaRPr lang="es-CO" b="1" dirty="0"/>
          </a:p>
        </p:txBody>
      </p:sp>
    </p:spTree>
    <p:extLst>
      <p:ext uri="{BB962C8B-B14F-4D97-AF65-F5344CB8AC3E}">
        <p14:creationId xmlns:p14="http://schemas.microsoft.com/office/powerpoint/2010/main" val="22837437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811A06D-A81E-16DC-ABA0-AC0F285D52EB}"/>
              </a:ext>
            </a:extLst>
          </p:cNvPr>
          <p:cNvSpPr>
            <a:spLocks noGrp="1"/>
          </p:cNvSpPr>
          <p:nvPr>
            <p:ph type="title"/>
          </p:nvPr>
        </p:nvSpPr>
        <p:spPr/>
        <p:txBody>
          <a:bodyPr/>
          <a:lstStyle/>
          <a:p>
            <a:r>
              <a:rPr lang="es-CO" b="1" dirty="0"/>
              <a:t>ARTÍCULO 53 C.P. ESTATUTO DEL TRABAJO</a:t>
            </a:r>
          </a:p>
        </p:txBody>
      </p:sp>
      <p:sp>
        <p:nvSpPr>
          <p:cNvPr id="3" name="Marcador de contenido 2">
            <a:extLst>
              <a:ext uri="{FF2B5EF4-FFF2-40B4-BE49-F238E27FC236}">
                <a16:creationId xmlns:a16="http://schemas.microsoft.com/office/drawing/2014/main" id="{2EEB5B2A-7860-7D5B-0E35-CD120457FCD9}"/>
              </a:ext>
            </a:extLst>
          </p:cNvPr>
          <p:cNvSpPr>
            <a:spLocks noGrp="1"/>
          </p:cNvSpPr>
          <p:nvPr>
            <p:ph idx="1"/>
          </p:nvPr>
        </p:nvSpPr>
        <p:spPr/>
        <p:txBody>
          <a:bodyPr>
            <a:noAutofit/>
          </a:bodyPr>
          <a:lstStyle/>
          <a:p>
            <a:pPr algn="just"/>
            <a:r>
              <a:rPr lang="es-MX" sz="2400" b="1" dirty="0"/>
              <a:t>Estabilidad en el empleo. </a:t>
            </a:r>
            <a:r>
              <a:rPr lang="es-MX" sz="2400" dirty="0"/>
              <a:t>En Colombia no hay estabilidad laboral, salvo los funcionarios públicos de carrera, el fuero sindical, el trabajador discapacitado y fuero de maternidad.</a:t>
            </a:r>
          </a:p>
          <a:p>
            <a:pPr algn="just"/>
            <a:r>
              <a:rPr lang="es-MX" sz="2400" b="1" dirty="0"/>
              <a:t>irrenunciabilidad de beneficios mínimos  en normas laborales.</a:t>
            </a:r>
          </a:p>
          <a:p>
            <a:pPr algn="just"/>
            <a:r>
              <a:rPr lang="es-MX" sz="2400" b="1" dirty="0"/>
              <a:t>El art 13 CST, </a:t>
            </a:r>
            <a:r>
              <a:rPr lang="es-MX" sz="2400" dirty="0"/>
              <a:t>habla del mínimo de derechos y garantías consagrados en favor de los trabajadores. No produce efecto alguno, estipulación que desconozca este mínimo.   </a:t>
            </a:r>
          </a:p>
          <a:p>
            <a:pPr algn="just"/>
            <a:r>
              <a:rPr lang="es-MX" sz="2400" b="1" dirty="0"/>
              <a:t>El art14 CST, </a:t>
            </a:r>
            <a:r>
              <a:rPr lang="es-MX" sz="2400" dirty="0"/>
              <a:t>trata sobre el carácter de orden público.</a:t>
            </a:r>
          </a:p>
          <a:p>
            <a:pPr algn="just"/>
            <a:r>
              <a:rPr lang="es-MX" sz="2400" dirty="0"/>
              <a:t> </a:t>
            </a:r>
            <a:r>
              <a:rPr lang="es-MX" sz="2400" b="1" dirty="0"/>
              <a:t>Irrenunciabilidad.</a:t>
            </a:r>
            <a:r>
              <a:rPr lang="es-MX" sz="2400" dirty="0"/>
              <a:t> Las normas que regulan el trabajo humano son de orden publico y los derechos y prerrogativas son irrenunciables, derechos ciertos e indiscutibles.</a:t>
            </a:r>
            <a:r>
              <a:rPr lang="es-MX" sz="2400" dirty="0">
                <a:solidFill>
                  <a:srgbClr val="002060"/>
                </a:solidFill>
              </a:rPr>
              <a:t> </a:t>
            </a:r>
            <a:endParaRPr lang="es-CO" sz="2400" dirty="0">
              <a:solidFill>
                <a:srgbClr val="002060"/>
              </a:solidFill>
            </a:endParaRPr>
          </a:p>
        </p:txBody>
      </p:sp>
    </p:spTree>
    <p:extLst>
      <p:ext uri="{BB962C8B-B14F-4D97-AF65-F5344CB8AC3E}">
        <p14:creationId xmlns:p14="http://schemas.microsoft.com/office/powerpoint/2010/main" val="13105882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6E6978F-A508-0920-4569-FA92972898B2}"/>
              </a:ext>
            </a:extLst>
          </p:cNvPr>
          <p:cNvSpPr>
            <a:spLocks noGrp="1"/>
          </p:cNvSpPr>
          <p:nvPr>
            <p:ph type="title"/>
          </p:nvPr>
        </p:nvSpPr>
        <p:spPr/>
        <p:txBody>
          <a:bodyPr/>
          <a:lstStyle/>
          <a:p>
            <a:pPr algn="ctr"/>
            <a:r>
              <a:rPr lang="es-CO" b="1" dirty="0"/>
              <a:t>ARTÍCULO 53 C.P. ESTATUTO DEL TRABAJO </a:t>
            </a:r>
            <a:endParaRPr lang="es-CO" dirty="0"/>
          </a:p>
        </p:txBody>
      </p:sp>
      <p:sp>
        <p:nvSpPr>
          <p:cNvPr id="3" name="Marcador de contenido 2">
            <a:extLst>
              <a:ext uri="{FF2B5EF4-FFF2-40B4-BE49-F238E27FC236}">
                <a16:creationId xmlns:a16="http://schemas.microsoft.com/office/drawing/2014/main" id="{53DD5D0A-AC00-B187-02B9-8326B46FA499}"/>
              </a:ext>
            </a:extLst>
          </p:cNvPr>
          <p:cNvSpPr>
            <a:spLocks noGrp="1"/>
          </p:cNvSpPr>
          <p:nvPr>
            <p:ph idx="1"/>
          </p:nvPr>
        </p:nvSpPr>
        <p:spPr/>
        <p:txBody>
          <a:bodyPr>
            <a:noAutofit/>
          </a:bodyPr>
          <a:lstStyle/>
          <a:p>
            <a:pPr algn="just"/>
            <a:r>
              <a:rPr lang="es-CO" sz="2400" b="1" dirty="0"/>
              <a:t>Principio de favorabilidad</a:t>
            </a:r>
            <a:r>
              <a:rPr lang="es-CO" sz="2400" dirty="0">
                <a:solidFill>
                  <a:srgbClr val="FF0000"/>
                </a:solidFill>
              </a:rPr>
              <a:t>. </a:t>
            </a:r>
            <a:r>
              <a:rPr lang="es-CO" sz="2400" dirty="0">
                <a:solidFill>
                  <a:srgbClr val="0070C0"/>
                </a:solidFill>
              </a:rPr>
              <a:t>“Situación mas favorable al trabajador en caso de duda en la aplicación e interpretación en las fuentes formales del derecho”. </a:t>
            </a:r>
          </a:p>
          <a:p>
            <a:pPr algn="just"/>
            <a:r>
              <a:rPr lang="es-MX" sz="2400" dirty="0"/>
              <a:t>el principio de favorabilidad se presenta en caso de duda sobre la aplicación de dos o más normas vigentes de trabajo. Se aplica la que más beneficie al trabajador. </a:t>
            </a:r>
            <a:r>
              <a:rPr lang="es-MX" sz="2400" dirty="0">
                <a:solidFill>
                  <a:srgbClr val="7030A0"/>
                </a:solidFill>
              </a:rPr>
              <a:t>(p/pio de inescindibilidad)</a:t>
            </a:r>
          </a:p>
          <a:p>
            <a:pPr algn="just"/>
            <a:r>
              <a:rPr lang="es-MX" sz="2400" b="1" dirty="0"/>
              <a:t>In dubio pro operario</a:t>
            </a:r>
            <a:r>
              <a:rPr lang="es-MX" sz="2400" dirty="0"/>
              <a:t>. (En favor del operario) Se da cuando frente a una misma norma laboral surgen varias interpretaciones y la condición más beneficiosa ante una sucesión normativa.</a:t>
            </a:r>
            <a:endParaRPr lang="es-CO" sz="2400" dirty="0"/>
          </a:p>
          <a:p>
            <a:pPr algn="just"/>
            <a:r>
              <a:rPr lang="es-MX" sz="2400" b="1" dirty="0"/>
              <a:t>primacía de la realidad sobre formalidades. </a:t>
            </a:r>
            <a:r>
              <a:rPr lang="es-MX" sz="2400" dirty="0"/>
              <a:t>En caso de discrepancia en lo que se diga en un documento o acuerdo, se le dará prioridad a lo que ocurrió en la realidad. </a:t>
            </a:r>
            <a:r>
              <a:rPr lang="es-MX" sz="2400" dirty="0">
                <a:solidFill>
                  <a:srgbClr val="0070C0"/>
                </a:solidFill>
              </a:rPr>
              <a:t>( contrato realidad) </a:t>
            </a:r>
            <a:endParaRPr lang="es-CO" sz="2400" dirty="0">
              <a:solidFill>
                <a:srgbClr val="0070C0"/>
              </a:solidFill>
            </a:endParaRPr>
          </a:p>
        </p:txBody>
      </p:sp>
    </p:spTree>
    <p:extLst>
      <p:ext uri="{BB962C8B-B14F-4D97-AF65-F5344CB8AC3E}">
        <p14:creationId xmlns:p14="http://schemas.microsoft.com/office/powerpoint/2010/main" val="10229608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E936B0C-6E8D-041F-3D4F-AD31AF446CB8}"/>
              </a:ext>
            </a:extLst>
          </p:cNvPr>
          <p:cNvSpPr>
            <a:spLocks noGrp="1"/>
          </p:cNvSpPr>
          <p:nvPr>
            <p:ph type="title"/>
          </p:nvPr>
        </p:nvSpPr>
        <p:spPr/>
        <p:txBody>
          <a:bodyPr/>
          <a:lstStyle/>
          <a:p>
            <a:pPr algn="ctr"/>
            <a:r>
              <a:rPr lang="es-CO" b="1" dirty="0"/>
              <a:t>ARTÍCULO 53 C.P. ESTATUTO DEL TRABAJO </a:t>
            </a:r>
            <a:endParaRPr lang="es-CO" dirty="0"/>
          </a:p>
        </p:txBody>
      </p:sp>
      <p:sp>
        <p:nvSpPr>
          <p:cNvPr id="3" name="Marcador de contenido 2">
            <a:extLst>
              <a:ext uri="{FF2B5EF4-FFF2-40B4-BE49-F238E27FC236}">
                <a16:creationId xmlns:a16="http://schemas.microsoft.com/office/drawing/2014/main" id="{128CE3C5-4ACC-90E5-BC37-B46AC63A7F04}"/>
              </a:ext>
            </a:extLst>
          </p:cNvPr>
          <p:cNvSpPr>
            <a:spLocks noGrp="1"/>
          </p:cNvSpPr>
          <p:nvPr>
            <p:ph idx="1"/>
          </p:nvPr>
        </p:nvSpPr>
        <p:spPr/>
        <p:txBody>
          <a:bodyPr/>
          <a:lstStyle/>
          <a:p>
            <a:pPr algn="just"/>
            <a:r>
              <a:rPr lang="es-MX" b="1" dirty="0"/>
              <a:t>primacía de la realidad sobre formalidades.</a:t>
            </a:r>
          </a:p>
          <a:p>
            <a:pPr algn="just"/>
            <a:r>
              <a:rPr lang="es-MX" b="1" dirty="0"/>
              <a:t> </a:t>
            </a:r>
            <a:r>
              <a:rPr lang="es-MX" dirty="0"/>
              <a:t>Este</a:t>
            </a:r>
            <a:r>
              <a:rPr lang="es-MX" b="1" dirty="0"/>
              <a:t> </a:t>
            </a:r>
            <a:r>
              <a:rPr lang="es-MX" dirty="0"/>
              <a:t>principio muestra que, al margen de la forma en que los sujetos  pactan la prestación de un servicio personal y le quieran dar un sentido al contrato por uno civil o comercial,  </a:t>
            </a:r>
            <a:r>
              <a:rPr lang="es-MX" b="1" dirty="0"/>
              <a:t>Prima los hechos reales sobre las formas.</a:t>
            </a:r>
          </a:p>
          <a:p>
            <a:pPr algn="just"/>
            <a:r>
              <a:rPr lang="es-MX" dirty="0"/>
              <a:t> Ejemplo, un contrato de prestación de servicio, por mas veces que se diga que es prestación de servicio, si en la vida real se cumplen los elemento del contrato de trabajo, en la realidad es un contrato de trabajo. </a:t>
            </a:r>
            <a:endParaRPr lang="es-CO" dirty="0"/>
          </a:p>
        </p:txBody>
      </p:sp>
    </p:spTree>
    <p:extLst>
      <p:ext uri="{BB962C8B-B14F-4D97-AF65-F5344CB8AC3E}">
        <p14:creationId xmlns:p14="http://schemas.microsoft.com/office/powerpoint/2010/main" val="1264293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B25268-A35A-DA9E-91C9-5A302DDFBFC3}"/>
              </a:ext>
            </a:extLst>
          </p:cNvPr>
          <p:cNvSpPr>
            <a:spLocks noGrp="1"/>
          </p:cNvSpPr>
          <p:nvPr>
            <p:ph type="title"/>
          </p:nvPr>
        </p:nvSpPr>
        <p:spPr/>
        <p:txBody>
          <a:bodyPr/>
          <a:lstStyle/>
          <a:p>
            <a:pPr algn="ctr"/>
            <a:r>
              <a:rPr lang="es-CO" b="1" dirty="0"/>
              <a:t>ARTÍCULO 53 ESTATUTO DEL TRABAJO </a:t>
            </a:r>
            <a:endParaRPr lang="es-CO" dirty="0"/>
          </a:p>
        </p:txBody>
      </p:sp>
      <p:sp>
        <p:nvSpPr>
          <p:cNvPr id="3" name="Marcador de contenido 2">
            <a:extLst>
              <a:ext uri="{FF2B5EF4-FFF2-40B4-BE49-F238E27FC236}">
                <a16:creationId xmlns:a16="http://schemas.microsoft.com/office/drawing/2014/main" id="{07B114F3-419F-4501-BE48-E9F9FAD0C704}"/>
              </a:ext>
            </a:extLst>
          </p:cNvPr>
          <p:cNvSpPr>
            <a:spLocks noGrp="1"/>
          </p:cNvSpPr>
          <p:nvPr>
            <p:ph idx="1"/>
          </p:nvPr>
        </p:nvSpPr>
        <p:spPr/>
        <p:txBody>
          <a:bodyPr>
            <a:normAutofit/>
          </a:bodyPr>
          <a:lstStyle/>
          <a:p>
            <a:pPr algn="just"/>
            <a:r>
              <a:rPr lang="es-MX" b="1" dirty="0"/>
              <a:t>protección especial a la mujer, a la maternidad y al trabajador menor de edad. (protección especial al campesino, R.F.)</a:t>
            </a:r>
          </a:p>
          <a:p>
            <a:pPr algn="just"/>
            <a:r>
              <a:rPr lang="es-MX" dirty="0"/>
              <a:t>Condiciones diferenciales por el genero y la edad en protección.</a:t>
            </a:r>
          </a:p>
          <a:p>
            <a:pPr algn="just"/>
            <a:r>
              <a:rPr lang="es-MX" dirty="0"/>
              <a:t>La mujer frente condiciones de trabajo, trato diferencial frente al hombre. Actividades no compactibles.</a:t>
            </a:r>
          </a:p>
          <a:p>
            <a:pPr algn="just"/>
            <a:r>
              <a:rPr lang="es-MX" b="1" dirty="0"/>
              <a:t> </a:t>
            </a:r>
            <a:r>
              <a:rPr lang="es-MX" dirty="0"/>
              <a:t>la maternidad, mujer de especial protección y cuidado, la reubicación en labores adecuadas y la licencia de maternidad. </a:t>
            </a:r>
          </a:p>
          <a:p>
            <a:pPr algn="just"/>
            <a:r>
              <a:rPr lang="es-MX" dirty="0"/>
              <a:t>Los menores de </a:t>
            </a:r>
            <a:r>
              <a:rPr lang="es-MX" b="1" dirty="0"/>
              <a:t>15 años, (C.M) </a:t>
            </a:r>
            <a:r>
              <a:rPr lang="es-MX" dirty="0"/>
              <a:t>hacia abajo solo permite w en actividades artísticas, entre </a:t>
            </a:r>
            <a:r>
              <a:rPr lang="es-MX" b="1" dirty="0"/>
              <a:t>15 y 17 </a:t>
            </a:r>
            <a:r>
              <a:rPr lang="es-MX" dirty="0"/>
              <a:t>años,  6 horas de trabajo. </a:t>
            </a:r>
          </a:p>
          <a:p>
            <a:pPr algn="just"/>
            <a:endParaRPr lang="es-CO" b="1" dirty="0"/>
          </a:p>
        </p:txBody>
      </p:sp>
    </p:spTree>
    <p:extLst>
      <p:ext uri="{BB962C8B-B14F-4D97-AF65-F5344CB8AC3E}">
        <p14:creationId xmlns:p14="http://schemas.microsoft.com/office/powerpoint/2010/main" val="30929708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A9B3EA9-F801-94E9-C41D-F0B9FEF8B050}"/>
              </a:ext>
            </a:extLst>
          </p:cNvPr>
          <p:cNvSpPr>
            <a:spLocks noGrp="1"/>
          </p:cNvSpPr>
          <p:nvPr>
            <p:ph type="title"/>
          </p:nvPr>
        </p:nvSpPr>
        <p:spPr/>
        <p:txBody>
          <a:bodyPr>
            <a:normAutofit/>
          </a:bodyPr>
          <a:lstStyle/>
          <a:p>
            <a:pPr algn="ctr"/>
            <a:r>
              <a:rPr lang="es-CO" sz="3600" b="1" dirty="0"/>
              <a:t>TRATADOS SOBRE LOS DERECHOS HUMANOS </a:t>
            </a:r>
          </a:p>
        </p:txBody>
      </p:sp>
      <p:sp>
        <p:nvSpPr>
          <p:cNvPr id="3" name="Marcador de contenido 2">
            <a:extLst>
              <a:ext uri="{FF2B5EF4-FFF2-40B4-BE49-F238E27FC236}">
                <a16:creationId xmlns:a16="http://schemas.microsoft.com/office/drawing/2014/main" id="{E87A3A92-ED55-C878-4ACE-C3473FA61BBB}"/>
              </a:ext>
            </a:extLst>
          </p:cNvPr>
          <p:cNvSpPr>
            <a:spLocks noGrp="1"/>
          </p:cNvSpPr>
          <p:nvPr>
            <p:ph idx="1"/>
          </p:nvPr>
        </p:nvSpPr>
        <p:spPr/>
        <p:txBody>
          <a:bodyPr>
            <a:normAutofit lnSpcReduction="10000"/>
          </a:bodyPr>
          <a:lstStyle/>
          <a:p>
            <a:pPr algn="just"/>
            <a:r>
              <a:rPr lang="es-MX" b="1" dirty="0"/>
              <a:t>El artículo 93 C.P. </a:t>
            </a:r>
            <a:r>
              <a:rPr lang="es-MX" dirty="0"/>
              <a:t>Tratados y convenios internacionales ratificados por el Congreso, </a:t>
            </a:r>
            <a:r>
              <a:rPr lang="es-MX" b="1" dirty="0"/>
              <a:t>que reconocen los derechos humanos</a:t>
            </a:r>
            <a:r>
              <a:rPr lang="es-MX" dirty="0"/>
              <a:t> </a:t>
            </a:r>
            <a:r>
              <a:rPr lang="es-MX"/>
              <a:t>y que </a:t>
            </a:r>
            <a:r>
              <a:rPr lang="es-MX" dirty="0"/>
              <a:t>prohíben su limitación en los estados de excepción, prevalecen en el orden interno. </a:t>
            </a:r>
          </a:p>
          <a:p>
            <a:pPr algn="just"/>
            <a:r>
              <a:rPr lang="es-MX" b="1" dirty="0"/>
              <a:t>Los derechos y deberes </a:t>
            </a:r>
            <a:r>
              <a:rPr lang="es-MX" dirty="0"/>
              <a:t>consagrados en esta carta, se interpretarán de conformidad con los tratados internacionales sobre derechos humanos ratificados por Colombia.</a:t>
            </a:r>
          </a:p>
          <a:p>
            <a:pPr algn="just"/>
            <a:r>
              <a:rPr lang="es-CO" b="1" dirty="0"/>
              <a:t>Tratado concepto. </a:t>
            </a:r>
            <a:r>
              <a:rPr lang="es-CO" kern="0" dirty="0">
                <a:ea typeface="Times New Roman" panose="02020603050405020304" pitchFamily="18" charset="0"/>
              </a:rPr>
              <a:t>El tratado es un acuerdo que se aplica entre dos o más Estados o entre un Estado y Organismos Internacionales.</a:t>
            </a:r>
            <a:r>
              <a:rPr lang="es-CO" b="1" kern="0" dirty="0">
                <a:ea typeface="Times New Roman" panose="02020603050405020304" pitchFamily="18" charset="0"/>
              </a:rPr>
              <a:t>(</a:t>
            </a:r>
            <a:r>
              <a:rPr lang="es-CO" sz="1800" b="1" kern="0" dirty="0" err="1">
                <a:ea typeface="Times New Roman" panose="02020603050405020304" pitchFamily="18" charset="0"/>
              </a:rPr>
              <a:t>Ej</a:t>
            </a:r>
            <a:r>
              <a:rPr lang="es-CO" sz="1800" b="1" kern="0" dirty="0">
                <a:ea typeface="Times New Roman" panose="02020603050405020304" pitchFamily="18" charset="0"/>
              </a:rPr>
              <a:t>:</a:t>
            </a:r>
            <a:r>
              <a:rPr lang="es-MX" sz="1800" b="1" dirty="0">
                <a:solidFill>
                  <a:srgbClr val="202122"/>
                </a:solidFill>
                <a:highlight>
                  <a:srgbClr val="FFFFFF"/>
                </a:highlight>
                <a:latin typeface="Arial" panose="020B0604020202020204" pitchFamily="34" charset="0"/>
              </a:rPr>
              <a:t>Tratado de límites entre Colombia y Brasil, tratados de libre comercio)  </a:t>
            </a:r>
            <a:r>
              <a:rPr lang="es-CO" sz="1800" b="1" dirty="0"/>
              <a:t> </a:t>
            </a:r>
          </a:p>
          <a:p>
            <a:pPr algn="just"/>
            <a:endParaRPr lang="es-CO" dirty="0"/>
          </a:p>
        </p:txBody>
      </p:sp>
    </p:spTree>
    <p:extLst>
      <p:ext uri="{BB962C8B-B14F-4D97-AF65-F5344CB8AC3E}">
        <p14:creationId xmlns:p14="http://schemas.microsoft.com/office/powerpoint/2010/main" val="16971795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611065C-A17D-45FB-1749-B162D1B765D8}"/>
              </a:ext>
            </a:extLst>
          </p:cNvPr>
          <p:cNvSpPr>
            <a:spLocks noGrp="1"/>
          </p:cNvSpPr>
          <p:nvPr>
            <p:ph type="title"/>
          </p:nvPr>
        </p:nvSpPr>
        <p:spPr/>
        <p:txBody>
          <a:bodyPr>
            <a:normAutofit/>
          </a:bodyPr>
          <a:lstStyle/>
          <a:p>
            <a:pPr algn="ctr"/>
            <a:r>
              <a:rPr lang="es-CO" sz="4000" b="1" dirty="0"/>
              <a:t>CONVENIOS INTERNACIONALES</a:t>
            </a:r>
            <a:endParaRPr lang="es-CO" sz="4000" dirty="0"/>
          </a:p>
        </p:txBody>
      </p:sp>
      <p:sp>
        <p:nvSpPr>
          <p:cNvPr id="3" name="Marcador de contenido 2">
            <a:extLst>
              <a:ext uri="{FF2B5EF4-FFF2-40B4-BE49-F238E27FC236}">
                <a16:creationId xmlns:a16="http://schemas.microsoft.com/office/drawing/2014/main" id="{53C57E21-FDC3-C9BB-2D4A-1903325F87B2}"/>
              </a:ext>
            </a:extLst>
          </p:cNvPr>
          <p:cNvSpPr>
            <a:spLocks noGrp="1"/>
          </p:cNvSpPr>
          <p:nvPr>
            <p:ph idx="1"/>
          </p:nvPr>
        </p:nvSpPr>
        <p:spPr/>
        <p:txBody>
          <a:bodyPr>
            <a:normAutofit/>
          </a:bodyPr>
          <a:lstStyle/>
          <a:p>
            <a:pPr algn="just"/>
            <a:r>
              <a:rPr lang="es-CO" b="1" dirty="0"/>
              <a:t> convenios concepto. </a:t>
            </a:r>
            <a:r>
              <a:rPr lang="es-MX" dirty="0"/>
              <a:t>Un convenio es un acuerdo entre dos o más partes que establece compromisos mutuos sobre un asunto determinado. Algunos convenios sobre derechos humanos:</a:t>
            </a:r>
            <a:r>
              <a:rPr lang="es-MX" dirty="0">
                <a:solidFill>
                  <a:srgbClr val="0070C0"/>
                </a:solidFill>
              </a:rPr>
              <a:t> </a:t>
            </a:r>
          </a:p>
          <a:p>
            <a:pPr algn="just"/>
            <a:r>
              <a:rPr lang="es-MX" dirty="0"/>
              <a:t>Declaración Universal de Derechos Humanos de </a:t>
            </a:r>
            <a:r>
              <a:rPr lang="es-MX" b="1" dirty="0"/>
              <a:t>1948.</a:t>
            </a:r>
          </a:p>
          <a:p>
            <a:pPr algn="just"/>
            <a:r>
              <a:rPr lang="es-MX" dirty="0"/>
              <a:t>Convención Americano sobre Derechos Humanos  </a:t>
            </a:r>
            <a:r>
              <a:rPr lang="es-MX" b="1" dirty="0"/>
              <a:t>1994</a:t>
            </a:r>
            <a:r>
              <a:rPr lang="es-CO" sz="2000" b="1" dirty="0"/>
              <a:t>.</a:t>
            </a:r>
            <a:endParaRPr lang="es-MX" sz="2000" dirty="0">
              <a:solidFill>
                <a:srgbClr val="0070C0"/>
              </a:solidFill>
            </a:endParaRPr>
          </a:p>
          <a:p>
            <a:pPr algn="just"/>
            <a:r>
              <a:rPr lang="es-MX" dirty="0"/>
              <a:t>Convención Internacional para la Protección de todas las Personas contra las Desapariciones Forzadas  </a:t>
            </a:r>
            <a:r>
              <a:rPr lang="es-CO" b="1" dirty="0"/>
              <a:t>2006.  </a:t>
            </a:r>
          </a:p>
          <a:p>
            <a:pPr algn="just"/>
            <a:r>
              <a:rPr lang="es-MX" dirty="0"/>
              <a:t>Convención sobre los derechos de las personas con discapacidad </a:t>
            </a:r>
            <a:r>
              <a:rPr lang="es-CO" b="1" dirty="0"/>
              <a:t>2006.</a:t>
            </a:r>
          </a:p>
          <a:p>
            <a:pPr algn="just"/>
            <a:endParaRPr lang="es-CO" b="1" dirty="0"/>
          </a:p>
        </p:txBody>
      </p:sp>
    </p:spTree>
    <p:extLst>
      <p:ext uri="{BB962C8B-B14F-4D97-AF65-F5344CB8AC3E}">
        <p14:creationId xmlns:p14="http://schemas.microsoft.com/office/powerpoint/2010/main" val="42192543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86604A3-2E32-DF3B-5E29-EC43A57B8180}"/>
              </a:ext>
            </a:extLst>
          </p:cNvPr>
          <p:cNvSpPr>
            <a:spLocks noGrp="1"/>
          </p:cNvSpPr>
          <p:nvPr>
            <p:ph type="title"/>
          </p:nvPr>
        </p:nvSpPr>
        <p:spPr/>
        <p:txBody>
          <a:bodyPr/>
          <a:lstStyle/>
          <a:p>
            <a:pPr algn="ctr"/>
            <a:r>
              <a:rPr lang="es-CO" b="1" dirty="0"/>
              <a:t>CONVENIOS INTERNACIONALES OIT </a:t>
            </a:r>
            <a:endParaRPr lang="es-CO" dirty="0"/>
          </a:p>
        </p:txBody>
      </p:sp>
      <p:sp>
        <p:nvSpPr>
          <p:cNvPr id="3" name="Marcador de contenido 2">
            <a:extLst>
              <a:ext uri="{FF2B5EF4-FFF2-40B4-BE49-F238E27FC236}">
                <a16:creationId xmlns:a16="http://schemas.microsoft.com/office/drawing/2014/main" id="{4AFFE31E-DAD5-B138-F123-639F94EC29D6}"/>
              </a:ext>
            </a:extLst>
          </p:cNvPr>
          <p:cNvSpPr>
            <a:spLocks noGrp="1"/>
          </p:cNvSpPr>
          <p:nvPr>
            <p:ph idx="1"/>
          </p:nvPr>
        </p:nvSpPr>
        <p:spPr/>
        <p:txBody>
          <a:bodyPr/>
          <a:lstStyle/>
          <a:p>
            <a:pPr algn="just"/>
            <a:r>
              <a:rPr lang="es-CO" sz="3200" b="1" dirty="0"/>
              <a:t>También existen los Convenios de la OIT, que tienen que ver con las relaciones laborales, por ejemplo:</a:t>
            </a:r>
            <a:endParaRPr lang="es-CO" sz="3200" dirty="0"/>
          </a:p>
          <a:p>
            <a:pPr algn="just"/>
            <a:r>
              <a:rPr lang="es-CO" sz="3200" b="1" dirty="0"/>
              <a:t>Convenio 87 de 1948, relativo a la </a:t>
            </a:r>
            <a:r>
              <a:rPr lang="es-CO" sz="3200" dirty="0"/>
              <a:t> libertad sindical y protección al derecho de sindicación, ratificado por la </a:t>
            </a:r>
            <a:r>
              <a:rPr lang="es-CO" sz="3200" b="1" dirty="0"/>
              <a:t>ley</a:t>
            </a:r>
            <a:r>
              <a:rPr lang="es-CO" sz="3200" dirty="0"/>
              <a:t> </a:t>
            </a:r>
            <a:r>
              <a:rPr lang="es-CO" sz="3200" b="1" dirty="0"/>
              <a:t>26 de 1976. </a:t>
            </a:r>
          </a:p>
          <a:p>
            <a:pPr algn="just"/>
            <a:r>
              <a:rPr lang="es-CO" sz="3200" b="1" dirty="0"/>
              <a:t>Convenio 98 de 1949 </a:t>
            </a:r>
            <a:r>
              <a:rPr lang="es-CO" sz="3200" dirty="0"/>
              <a:t>sobre el derecho de sindicación y negociación colectiva, ratificado por la  </a:t>
            </a:r>
            <a:r>
              <a:rPr lang="es-CO" sz="3200" b="1" dirty="0"/>
              <a:t>ley 27 de 1976.</a:t>
            </a:r>
          </a:p>
          <a:p>
            <a:endParaRPr lang="es-CO" dirty="0"/>
          </a:p>
        </p:txBody>
      </p:sp>
    </p:spTree>
    <p:extLst>
      <p:ext uri="{BB962C8B-B14F-4D97-AF65-F5344CB8AC3E}">
        <p14:creationId xmlns:p14="http://schemas.microsoft.com/office/powerpoint/2010/main" val="17318892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B87AAE6-E74F-0704-1F70-50EC8D950A09}"/>
              </a:ext>
            </a:extLst>
          </p:cNvPr>
          <p:cNvSpPr>
            <a:spLocks noGrp="1"/>
          </p:cNvSpPr>
          <p:nvPr>
            <p:ph type="title"/>
          </p:nvPr>
        </p:nvSpPr>
        <p:spPr/>
        <p:txBody>
          <a:bodyPr/>
          <a:lstStyle/>
          <a:p>
            <a:pPr algn="ctr"/>
            <a:r>
              <a:rPr lang="es-CO" b="1" dirty="0"/>
              <a:t>CONCEPTO DE PRINCIPIO</a:t>
            </a:r>
          </a:p>
        </p:txBody>
      </p:sp>
      <p:sp>
        <p:nvSpPr>
          <p:cNvPr id="3" name="Marcador de contenido 2">
            <a:extLst>
              <a:ext uri="{FF2B5EF4-FFF2-40B4-BE49-F238E27FC236}">
                <a16:creationId xmlns:a16="http://schemas.microsoft.com/office/drawing/2014/main" id="{8B1CDB2E-FB9A-D8C8-1F9D-42E5F97589FD}"/>
              </a:ext>
            </a:extLst>
          </p:cNvPr>
          <p:cNvSpPr>
            <a:spLocks noGrp="1"/>
          </p:cNvSpPr>
          <p:nvPr>
            <p:ph idx="1"/>
          </p:nvPr>
        </p:nvSpPr>
        <p:spPr/>
        <p:txBody>
          <a:bodyPr>
            <a:noAutofit/>
          </a:bodyPr>
          <a:lstStyle/>
          <a:p>
            <a:pPr algn="just"/>
            <a:r>
              <a:rPr lang="es-MX" dirty="0"/>
              <a:t>Un principio jurídico es una norma o regla general que guía y orienta la </a:t>
            </a:r>
            <a:r>
              <a:rPr lang="es-MX" b="1" dirty="0"/>
              <a:t>interpretación y aplicación del derecho.</a:t>
            </a:r>
          </a:p>
          <a:p>
            <a:pPr algn="just"/>
            <a:r>
              <a:rPr lang="es-MX" dirty="0"/>
              <a:t> Estos principios se derivan de </a:t>
            </a:r>
            <a:r>
              <a:rPr lang="es-MX" b="1" dirty="0"/>
              <a:t>valores, normas fundamentales </a:t>
            </a:r>
            <a:r>
              <a:rPr lang="es-MX" dirty="0"/>
              <a:t>y sirven como base para la toma de decisiones legales. </a:t>
            </a:r>
          </a:p>
          <a:p>
            <a:pPr algn="just"/>
            <a:r>
              <a:rPr lang="es-MX" dirty="0"/>
              <a:t>En su estudio abordaremos  algunos principios que están en relación con el derecho laboral colombiano, entre ellos:</a:t>
            </a:r>
          </a:p>
          <a:p>
            <a:pPr algn="just"/>
            <a:r>
              <a:rPr lang="es-MX" dirty="0">
                <a:solidFill>
                  <a:srgbClr val="0070C0"/>
                </a:solidFill>
              </a:rPr>
              <a:t>Principios Fundamentales, algunos derechos constitucionales; principios del derecho laboral y procesal del trabajo.</a:t>
            </a:r>
            <a:endParaRPr lang="es-CO" dirty="0">
              <a:solidFill>
                <a:srgbClr val="0070C0"/>
              </a:solidFill>
            </a:endParaRPr>
          </a:p>
        </p:txBody>
      </p:sp>
    </p:spTree>
    <p:extLst>
      <p:ext uri="{BB962C8B-B14F-4D97-AF65-F5344CB8AC3E}">
        <p14:creationId xmlns:p14="http://schemas.microsoft.com/office/powerpoint/2010/main" val="38753302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824E153-6893-FE40-471B-916C361F1B84}"/>
              </a:ext>
            </a:extLst>
          </p:cNvPr>
          <p:cNvSpPr>
            <a:spLocks noGrp="1"/>
          </p:cNvSpPr>
          <p:nvPr>
            <p:ph type="title"/>
          </p:nvPr>
        </p:nvSpPr>
        <p:spPr/>
        <p:txBody>
          <a:bodyPr>
            <a:normAutofit/>
          </a:bodyPr>
          <a:lstStyle/>
          <a:p>
            <a:pPr algn="ctr"/>
            <a:r>
              <a:rPr lang="es-CO" sz="4000" b="1" dirty="0"/>
              <a:t>CONVENIOS INTERNACIONALES OIT</a:t>
            </a:r>
            <a:endParaRPr lang="es-CO" sz="4000" dirty="0"/>
          </a:p>
        </p:txBody>
      </p:sp>
      <p:sp>
        <p:nvSpPr>
          <p:cNvPr id="3" name="Marcador de contenido 2">
            <a:extLst>
              <a:ext uri="{FF2B5EF4-FFF2-40B4-BE49-F238E27FC236}">
                <a16:creationId xmlns:a16="http://schemas.microsoft.com/office/drawing/2014/main" id="{E315AA27-05DA-75D8-C815-62013B755EB9}"/>
              </a:ext>
            </a:extLst>
          </p:cNvPr>
          <p:cNvSpPr>
            <a:spLocks noGrp="1"/>
          </p:cNvSpPr>
          <p:nvPr>
            <p:ph idx="1"/>
          </p:nvPr>
        </p:nvSpPr>
        <p:spPr/>
        <p:txBody>
          <a:bodyPr>
            <a:normAutofit/>
          </a:bodyPr>
          <a:lstStyle/>
          <a:p>
            <a:pPr algn="just"/>
            <a:r>
              <a:rPr lang="es-CO" sz="3200" b="1" dirty="0"/>
              <a:t>Convenio 151 de 1978, </a:t>
            </a:r>
            <a:r>
              <a:rPr lang="es-CO" sz="3200" dirty="0"/>
              <a:t>sobre relaciones laborales de trabajo en la administración pública,</a:t>
            </a:r>
            <a:r>
              <a:rPr lang="es-CO" sz="3200" b="1" dirty="0"/>
              <a:t> </a:t>
            </a:r>
            <a:r>
              <a:rPr lang="es-CO" sz="3200" dirty="0"/>
              <a:t>ratificado</a:t>
            </a:r>
            <a:r>
              <a:rPr lang="es-CO" sz="3200" b="1" dirty="0"/>
              <a:t> ley 411 de 1997.</a:t>
            </a:r>
          </a:p>
          <a:p>
            <a:pPr algn="just"/>
            <a:r>
              <a:rPr lang="es-CO" sz="3200" b="1" dirty="0"/>
              <a:t>Convenio</a:t>
            </a:r>
            <a:r>
              <a:rPr lang="es-CO" sz="3200" dirty="0"/>
              <a:t> </a:t>
            </a:r>
            <a:r>
              <a:rPr lang="es-CO" sz="3200" b="1" dirty="0"/>
              <a:t>154 de 1981</a:t>
            </a:r>
            <a:r>
              <a:rPr lang="es-CO" sz="3200" dirty="0"/>
              <a:t> sobre negociación colectiva, ratificado por la </a:t>
            </a:r>
            <a:r>
              <a:rPr lang="es-CO" sz="3200" b="1" dirty="0"/>
              <a:t>ley 524 de 1999</a:t>
            </a:r>
            <a:r>
              <a:rPr lang="es-CO" sz="3200" dirty="0"/>
              <a:t>, de carácter general en todas las ramas de la actividad económica  y el sector público.</a:t>
            </a:r>
          </a:p>
          <a:p>
            <a:pPr marL="0" indent="0" algn="just">
              <a:buNone/>
            </a:pPr>
            <a:r>
              <a:rPr lang="es-CO" sz="3200" dirty="0"/>
              <a:t>Para Colombia estos convenios son vinculantes, tanto para la administración pública, como particulares.</a:t>
            </a:r>
          </a:p>
        </p:txBody>
      </p:sp>
    </p:spTree>
    <p:extLst>
      <p:ext uri="{BB962C8B-B14F-4D97-AF65-F5344CB8AC3E}">
        <p14:creationId xmlns:p14="http://schemas.microsoft.com/office/powerpoint/2010/main" val="32875175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7869048-3A01-510F-7096-E34818CA02AB}"/>
              </a:ext>
            </a:extLst>
          </p:cNvPr>
          <p:cNvSpPr>
            <a:spLocks noGrp="1"/>
          </p:cNvSpPr>
          <p:nvPr>
            <p:ph type="title"/>
          </p:nvPr>
        </p:nvSpPr>
        <p:spPr/>
        <p:txBody>
          <a:bodyPr/>
          <a:lstStyle/>
          <a:p>
            <a:pPr algn="ctr"/>
            <a:r>
              <a:rPr lang="es-CO" b="1" dirty="0"/>
              <a:t>BLOQUE DE CONSTITUCIONALIDAD  </a:t>
            </a:r>
            <a:endParaRPr lang="es-CO" dirty="0"/>
          </a:p>
        </p:txBody>
      </p:sp>
      <p:sp>
        <p:nvSpPr>
          <p:cNvPr id="3" name="Marcador de contenido 2">
            <a:extLst>
              <a:ext uri="{FF2B5EF4-FFF2-40B4-BE49-F238E27FC236}">
                <a16:creationId xmlns:a16="http://schemas.microsoft.com/office/drawing/2014/main" id="{187A57C8-B164-112A-8111-3AC655F930BD}"/>
              </a:ext>
            </a:extLst>
          </p:cNvPr>
          <p:cNvSpPr>
            <a:spLocks noGrp="1"/>
          </p:cNvSpPr>
          <p:nvPr>
            <p:ph idx="1"/>
          </p:nvPr>
        </p:nvSpPr>
        <p:spPr/>
        <p:txBody>
          <a:bodyPr>
            <a:normAutofit fontScale="92500" lnSpcReduction="10000"/>
          </a:bodyPr>
          <a:lstStyle/>
          <a:p>
            <a:r>
              <a:rPr lang="es-CO" b="1" dirty="0"/>
              <a:t>Criterio sentado en la Sentencia C-191 de 1998.</a:t>
            </a:r>
          </a:p>
          <a:p>
            <a:pPr algn="just"/>
            <a:r>
              <a:rPr lang="es-MX" dirty="0"/>
              <a:t>El bloque de constitucionalidad, estaría compuesto por todas aquellas normas, de diversa jerarquía, que sirven como parámetro para llevar a cabo el control de constitucionalidad de la legislación.</a:t>
            </a:r>
          </a:p>
          <a:p>
            <a:pPr algn="just"/>
            <a:r>
              <a:rPr lang="es-MX" dirty="0">
                <a:solidFill>
                  <a:srgbClr val="0070C0"/>
                </a:solidFill>
              </a:rPr>
              <a:t>Los tratados internacionales, por el sólo hecho de serlo, no forman parte del bloque de constitucionalidad.</a:t>
            </a:r>
          </a:p>
          <a:p>
            <a:pPr algn="just"/>
            <a:r>
              <a:rPr lang="es-MX" dirty="0"/>
              <a:t>Sin embargo, la jurisprudencia ha dejado abiertas las puertas para incluir </a:t>
            </a:r>
            <a:r>
              <a:rPr lang="es-MX" dirty="0">
                <a:solidFill>
                  <a:srgbClr val="0070C0"/>
                </a:solidFill>
              </a:rPr>
              <a:t>convenios internacionales </a:t>
            </a:r>
            <a:r>
              <a:rPr lang="es-MX" dirty="0"/>
              <a:t>distintos a los mencionados en el </a:t>
            </a:r>
            <a:r>
              <a:rPr lang="es-MX" b="1" dirty="0"/>
              <a:t>artículo 93 </a:t>
            </a:r>
            <a:r>
              <a:rPr lang="es-MX" dirty="0"/>
              <a:t>de la Carta dentro del bloque de constitucionalidad si alguna norma constitucional, por expresa referencia, los incluye dentro del mismo</a:t>
            </a:r>
            <a:r>
              <a:rPr lang="es-MX" dirty="0">
                <a:solidFill>
                  <a:srgbClr val="0070C0"/>
                </a:solidFill>
              </a:rPr>
              <a:t>. </a:t>
            </a:r>
            <a:endParaRPr lang="es-CO" sz="1500" dirty="0">
              <a:solidFill>
                <a:srgbClr val="0070C0"/>
              </a:solidFill>
            </a:endParaRPr>
          </a:p>
        </p:txBody>
      </p:sp>
    </p:spTree>
    <p:extLst>
      <p:ext uri="{BB962C8B-B14F-4D97-AF65-F5344CB8AC3E}">
        <p14:creationId xmlns:p14="http://schemas.microsoft.com/office/powerpoint/2010/main" val="28994080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33CC4D2-3E4B-5F2E-B289-5F649EF05089}"/>
              </a:ext>
            </a:extLst>
          </p:cNvPr>
          <p:cNvSpPr>
            <a:spLocks noGrp="1"/>
          </p:cNvSpPr>
          <p:nvPr>
            <p:ph type="title"/>
          </p:nvPr>
        </p:nvSpPr>
        <p:spPr/>
        <p:txBody>
          <a:bodyPr/>
          <a:lstStyle/>
          <a:p>
            <a:pPr algn="ctr"/>
            <a:r>
              <a:rPr lang="es-CO" b="1" dirty="0"/>
              <a:t>PRINCIPIOS GENERALES DEL DERECHO</a:t>
            </a:r>
          </a:p>
        </p:txBody>
      </p:sp>
      <p:sp>
        <p:nvSpPr>
          <p:cNvPr id="3" name="Marcador de contenido 2">
            <a:extLst>
              <a:ext uri="{FF2B5EF4-FFF2-40B4-BE49-F238E27FC236}">
                <a16:creationId xmlns:a16="http://schemas.microsoft.com/office/drawing/2014/main" id="{FFE42482-3EC8-B579-F354-D6E2FA9A04B8}"/>
              </a:ext>
            </a:extLst>
          </p:cNvPr>
          <p:cNvSpPr>
            <a:spLocks noGrp="1"/>
          </p:cNvSpPr>
          <p:nvPr>
            <p:ph idx="1"/>
          </p:nvPr>
        </p:nvSpPr>
        <p:spPr/>
        <p:txBody>
          <a:bodyPr/>
          <a:lstStyle/>
          <a:p>
            <a:pPr algn="just"/>
            <a:r>
              <a:rPr lang="es-CO" b="1" dirty="0"/>
              <a:t>Articulo 230 C.P. </a:t>
            </a:r>
            <a:r>
              <a:rPr lang="es-CO" dirty="0"/>
              <a:t>los jueces, en sus providencias, sólo están sometidos al imperio de la ley.</a:t>
            </a:r>
          </a:p>
          <a:p>
            <a:pPr algn="just"/>
            <a:r>
              <a:rPr lang="es-CO" b="1" dirty="0"/>
              <a:t> </a:t>
            </a:r>
            <a:r>
              <a:rPr lang="es-CO" dirty="0"/>
              <a:t>La equidad, la jurisprudencia, los principios generales del derecho, la doctrina son criterios auxiliares de la actividad judicial. </a:t>
            </a:r>
          </a:p>
          <a:p>
            <a:pPr algn="just"/>
            <a:r>
              <a:rPr lang="es-CO" b="1" dirty="0"/>
              <a:t>El art 8° de la ley 153 de 1887,  </a:t>
            </a:r>
            <a:r>
              <a:rPr lang="es-CO" dirty="0"/>
              <a:t>dice que, </a:t>
            </a:r>
            <a:r>
              <a:rPr lang="es-MX" dirty="0"/>
              <a:t>cuando no hay ley exactamente aplicable al caso controvertido, se aplicarán las reglas generales de derecho. </a:t>
            </a:r>
            <a:r>
              <a:rPr lang="es-MX" sz="2400" b="1" dirty="0"/>
              <a:t>(P/pio: Buena fe, enriquecimiento sin causa, pacta sunt </a:t>
            </a:r>
            <a:r>
              <a:rPr lang="es-MX" sz="2400" b="1" dirty="0" err="1"/>
              <a:t>servanda</a:t>
            </a:r>
            <a:r>
              <a:rPr lang="es-MX" sz="2400" b="1" dirty="0"/>
              <a:t> y de la imprevisión (art 480 CST) </a:t>
            </a:r>
          </a:p>
          <a:p>
            <a:pPr algn="just"/>
            <a:endParaRPr lang="es-MX" dirty="0"/>
          </a:p>
          <a:p>
            <a:pPr algn="just"/>
            <a:endParaRPr lang="es-CO" b="1" dirty="0"/>
          </a:p>
        </p:txBody>
      </p:sp>
    </p:spTree>
    <p:extLst>
      <p:ext uri="{BB962C8B-B14F-4D97-AF65-F5344CB8AC3E}">
        <p14:creationId xmlns:p14="http://schemas.microsoft.com/office/powerpoint/2010/main" val="1525323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9D924A-4B8E-0479-A7CC-926F6EBE169D}"/>
              </a:ext>
            </a:extLst>
          </p:cNvPr>
          <p:cNvSpPr>
            <a:spLocks noGrp="1"/>
          </p:cNvSpPr>
          <p:nvPr>
            <p:ph type="title"/>
          </p:nvPr>
        </p:nvSpPr>
        <p:spPr/>
        <p:txBody>
          <a:bodyPr/>
          <a:lstStyle/>
          <a:p>
            <a:pPr algn="ctr"/>
            <a:r>
              <a:rPr lang="es-CO" b="1" dirty="0"/>
              <a:t>PRINCIPIOS GENERALES DEL DERECHO</a:t>
            </a:r>
          </a:p>
        </p:txBody>
      </p:sp>
      <p:sp>
        <p:nvSpPr>
          <p:cNvPr id="3" name="Marcador de contenido 2">
            <a:extLst>
              <a:ext uri="{FF2B5EF4-FFF2-40B4-BE49-F238E27FC236}">
                <a16:creationId xmlns:a16="http://schemas.microsoft.com/office/drawing/2014/main" id="{E2359215-705F-0EFD-1611-3967E2AD36C7}"/>
              </a:ext>
            </a:extLst>
          </p:cNvPr>
          <p:cNvSpPr>
            <a:spLocks noGrp="1"/>
          </p:cNvSpPr>
          <p:nvPr>
            <p:ph idx="1"/>
          </p:nvPr>
        </p:nvSpPr>
        <p:spPr/>
        <p:txBody>
          <a:bodyPr>
            <a:noAutofit/>
          </a:bodyPr>
          <a:lstStyle/>
          <a:p>
            <a:pPr algn="just"/>
            <a:r>
              <a:rPr lang="es-CO" b="1" dirty="0"/>
              <a:t>Principio de la buena fe, artículo 83 C.P.</a:t>
            </a:r>
          </a:p>
          <a:p>
            <a:pPr algn="just"/>
            <a:r>
              <a:rPr lang="es-MX" dirty="0"/>
              <a:t>Las actuaciones de los particulares y de las autoridades públicas deberán ceñirse a los postulados de la buena fe, la cual se presumirá en todas las gestiones que aquellos adelanten ante éstas. </a:t>
            </a:r>
            <a:r>
              <a:rPr lang="es-MX" dirty="0">
                <a:solidFill>
                  <a:srgbClr val="0070C0"/>
                </a:solidFill>
              </a:rPr>
              <a:t>(Como se presume la buena fe, en todo; entonces la </a:t>
            </a:r>
            <a:r>
              <a:rPr lang="es-MX">
                <a:solidFill>
                  <a:srgbClr val="0070C0"/>
                </a:solidFill>
              </a:rPr>
              <a:t>mala fe, </a:t>
            </a:r>
            <a:r>
              <a:rPr lang="es-MX" dirty="0">
                <a:solidFill>
                  <a:srgbClr val="0070C0"/>
                </a:solidFill>
              </a:rPr>
              <a:t>hay que demostrarla, caso art 65 C.S.T)</a:t>
            </a:r>
          </a:p>
          <a:p>
            <a:pPr fontAlgn="base"/>
            <a:r>
              <a:rPr lang="es-MX" b="1" dirty="0"/>
              <a:t>Artículo 55 CST. Ejecución de buena fe.</a:t>
            </a:r>
          </a:p>
          <a:p>
            <a:pPr algn="just"/>
            <a:r>
              <a:rPr lang="es-MX" dirty="0"/>
              <a:t>El contrato de trabajo, y todos los contratos, deben ejecutarse de buena fe. obliga no sólo lo que se expresa sino, </a:t>
            </a:r>
            <a:r>
              <a:rPr lang="es-MX" dirty="0">
                <a:solidFill>
                  <a:srgbClr val="0070C0"/>
                </a:solidFill>
              </a:rPr>
              <a:t>a todas las cosas que emanan precisamente de la naturaleza de la relación jurídica.</a:t>
            </a:r>
            <a:endParaRPr lang="es-CO" b="1" dirty="0">
              <a:solidFill>
                <a:srgbClr val="0070C0"/>
              </a:solidFill>
            </a:endParaRPr>
          </a:p>
        </p:txBody>
      </p:sp>
    </p:spTree>
    <p:extLst>
      <p:ext uri="{BB962C8B-B14F-4D97-AF65-F5344CB8AC3E}">
        <p14:creationId xmlns:p14="http://schemas.microsoft.com/office/powerpoint/2010/main" val="26556242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8EC131B-E244-9D1B-6BDA-732C3E4E7F78}"/>
              </a:ext>
            </a:extLst>
          </p:cNvPr>
          <p:cNvSpPr>
            <a:spLocks noGrp="1"/>
          </p:cNvSpPr>
          <p:nvPr>
            <p:ph type="title"/>
          </p:nvPr>
        </p:nvSpPr>
        <p:spPr/>
        <p:txBody>
          <a:bodyPr/>
          <a:lstStyle/>
          <a:p>
            <a:pPr algn="ctr"/>
            <a:r>
              <a:rPr lang="es-CO" b="1" dirty="0"/>
              <a:t>PRINCIPIOS DEL DERECHO LABORAL</a:t>
            </a:r>
          </a:p>
        </p:txBody>
      </p:sp>
      <p:sp>
        <p:nvSpPr>
          <p:cNvPr id="3" name="Marcador de contenido 2">
            <a:extLst>
              <a:ext uri="{FF2B5EF4-FFF2-40B4-BE49-F238E27FC236}">
                <a16:creationId xmlns:a16="http://schemas.microsoft.com/office/drawing/2014/main" id="{4716BE9C-124C-F0FA-6142-A4C86299AB89}"/>
              </a:ext>
            </a:extLst>
          </p:cNvPr>
          <p:cNvSpPr>
            <a:spLocks noGrp="1"/>
          </p:cNvSpPr>
          <p:nvPr>
            <p:ph idx="1"/>
          </p:nvPr>
        </p:nvSpPr>
        <p:spPr/>
        <p:txBody>
          <a:bodyPr/>
          <a:lstStyle/>
          <a:p>
            <a:pPr algn="just"/>
            <a:r>
              <a:rPr lang="es-CO" b="1" dirty="0"/>
              <a:t>Objeto. Articulo 1° CST. </a:t>
            </a:r>
            <a:r>
              <a:rPr lang="es-CO" dirty="0"/>
              <a:t>La finalidad de este código es lograr la </a:t>
            </a:r>
            <a:r>
              <a:rPr lang="es-CO" dirty="0">
                <a:solidFill>
                  <a:srgbClr val="0070C0"/>
                </a:solidFill>
              </a:rPr>
              <a:t>justicia</a:t>
            </a:r>
            <a:r>
              <a:rPr lang="es-CO" dirty="0"/>
              <a:t> en las relaciones entre patronos y trabajadores.</a:t>
            </a:r>
          </a:p>
          <a:p>
            <a:pPr algn="just"/>
            <a:r>
              <a:rPr lang="es-CO" dirty="0"/>
              <a:t>Dentro de un espíritu de coordinación económica y equilibrio social.</a:t>
            </a:r>
          </a:p>
          <a:p>
            <a:pPr algn="just"/>
            <a:r>
              <a:rPr lang="es-MX" dirty="0"/>
              <a:t>Las relaciones de trabajo, se logra con la armonización entre lo que el trabajador produce y la contraprestación que recibe.</a:t>
            </a:r>
          </a:p>
          <a:p>
            <a:pPr algn="just"/>
            <a:r>
              <a:rPr lang="es-MX" dirty="0"/>
              <a:t>las metas alcanzadas por la empresa, lo que debe conllevar  una repartición equitativa y justa. </a:t>
            </a:r>
            <a:r>
              <a:rPr lang="es-MX" b="1" dirty="0"/>
              <a:t>“participación del trabajador en las utilidades, art 28 CST.</a:t>
            </a:r>
            <a:endParaRPr lang="es-CO" b="1" dirty="0"/>
          </a:p>
        </p:txBody>
      </p:sp>
    </p:spTree>
    <p:extLst>
      <p:ext uri="{BB962C8B-B14F-4D97-AF65-F5344CB8AC3E}">
        <p14:creationId xmlns:p14="http://schemas.microsoft.com/office/powerpoint/2010/main" val="2298963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98B65-BB53-AF02-DC9D-F6E8943C8E73}"/>
              </a:ext>
            </a:extLst>
          </p:cNvPr>
          <p:cNvSpPr>
            <a:spLocks noGrp="1"/>
          </p:cNvSpPr>
          <p:nvPr>
            <p:ph type="title"/>
          </p:nvPr>
        </p:nvSpPr>
        <p:spPr/>
        <p:txBody>
          <a:bodyPr/>
          <a:lstStyle/>
          <a:p>
            <a:pPr algn="ctr"/>
            <a:r>
              <a:rPr lang="es-CO" b="1" dirty="0"/>
              <a:t>PRINCIPIOS DEL DERECHO LABORAL </a:t>
            </a:r>
            <a:endParaRPr lang="es-CO" dirty="0"/>
          </a:p>
        </p:txBody>
      </p:sp>
      <p:sp>
        <p:nvSpPr>
          <p:cNvPr id="3" name="Marcador de contenido 2">
            <a:extLst>
              <a:ext uri="{FF2B5EF4-FFF2-40B4-BE49-F238E27FC236}">
                <a16:creationId xmlns:a16="http://schemas.microsoft.com/office/drawing/2014/main" id="{DF09EAEB-581A-789D-9465-11680F68E031}"/>
              </a:ext>
            </a:extLst>
          </p:cNvPr>
          <p:cNvSpPr>
            <a:spLocks noGrp="1"/>
          </p:cNvSpPr>
          <p:nvPr>
            <p:ph idx="1"/>
          </p:nvPr>
        </p:nvSpPr>
        <p:spPr/>
        <p:txBody>
          <a:bodyPr/>
          <a:lstStyle/>
          <a:p>
            <a:pPr algn="just"/>
            <a:r>
              <a:rPr lang="es-CO" b="1" dirty="0"/>
              <a:t>Articulo 2°. CST. Aplicación territorial. </a:t>
            </a:r>
          </a:p>
          <a:p>
            <a:pPr algn="just"/>
            <a:r>
              <a:rPr lang="es-CO" dirty="0"/>
              <a:t>El Código regí en todo el territorio, para todos los habitantes, sin consideración a su nacionalidad.</a:t>
            </a:r>
          </a:p>
          <a:p>
            <a:pPr algn="just"/>
            <a:r>
              <a:rPr lang="es-CO" b="1" dirty="0"/>
              <a:t>Artículo 3. CST. Relaciones que regula.</a:t>
            </a:r>
          </a:p>
          <a:p>
            <a:pPr algn="just"/>
            <a:r>
              <a:rPr lang="es-CO" dirty="0"/>
              <a:t>El código regula relaciones de trabajo: </a:t>
            </a:r>
          </a:p>
          <a:p>
            <a:pPr algn="just"/>
            <a:r>
              <a:rPr lang="es-CO" dirty="0"/>
              <a:t> De derecho individual de carácter particular, derecho colectivo,  trabajadores oficiales y particulares; entiéndase sector privado .</a:t>
            </a:r>
          </a:p>
        </p:txBody>
      </p:sp>
    </p:spTree>
    <p:extLst>
      <p:ext uri="{BB962C8B-B14F-4D97-AF65-F5344CB8AC3E}">
        <p14:creationId xmlns:p14="http://schemas.microsoft.com/office/powerpoint/2010/main" val="37950440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E91A3A8-7231-959D-D919-C71C7BEE0333}"/>
              </a:ext>
            </a:extLst>
          </p:cNvPr>
          <p:cNvSpPr>
            <a:spLocks noGrp="1"/>
          </p:cNvSpPr>
          <p:nvPr>
            <p:ph type="title"/>
          </p:nvPr>
        </p:nvSpPr>
        <p:spPr/>
        <p:txBody>
          <a:bodyPr/>
          <a:lstStyle/>
          <a:p>
            <a:pPr algn="ctr"/>
            <a:r>
              <a:rPr lang="es-CO" b="1" dirty="0"/>
              <a:t>PRINCIPIOS DEL DERECHO LABORAL  </a:t>
            </a:r>
          </a:p>
        </p:txBody>
      </p:sp>
      <p:sp>
        <p:nvSpPr>
          <p:cNvPr id="3" name="Marcador de contenido 2">
            <a:extLst>
              <a:ext uri="{FF2B5EF4-FFF2-40B4-BE49-F238E27FC236}">
                <a16:creationId xmlns:a16="http://schemas.microsoft.com/office/drawing/2014/main" id="{32EE3FA7-0508-DEF0-9C81-63ACA919D993}"/>
              </a:ext>
            </a:extLst>
          </p:cNvPr>
          <p:cNvSpPr>
            <a:spLocks noGrp="1"/>
          </p:cNvSpPr>
          <p:nvPr>
            <p:ph idx="1"/>
          </p:nvPr>
        </p:nvSpPr>
        <p:spPr/>
        <p:txBody>
          <a:bodyPr/>
          <a:lstStyle/>
          <a:p>
            <a:pPr algn="just"/>
            <a:r>
              <a:rPr lang="es-MX" b="1" dirty="0"/>
              <a:t>Artículo 5° CST. Definición de trabajo.</a:t>
            </a:r>
          </a:p>
          <a:p>
            <a:pPr algn="just"/>
            <a:r>
              <a:rPr lang="es-MX" dirty="0"/>
              <a:t>El trabajo es toda actividad humana libre, ya sea material o intelectual, permanente o transitoria.</a:t>
            </a:r>
          </a:p>
          <a:p>
            <a:pPr algn="just"/>
            <a:r>
              <a:rPr lang="es-MX" dirty="0"/>
              <a:t>Que una persona natural ejecuta </a:t>
            </a:r>
            <a:r>
              <a:rPr lang="es-MX" dirty="0">
                <a:solidFill>
                  <a:srgbClr val="7030A0"/>
                </a:solidFill>
              </a:rPr>
              <a:t>conscientemente </a:t>
            </a:r>
            <a:r>
              <a:rPr lang="es-MX" dirty="0"/>
              <a:t>al servicio de otra, y </a:t>
            </a:r>
            <a:r>
              <a:rPr lang="es-MX" dirty="0">
                <a:highlight>
                  <a:srgbClr val="FF00FF"/>
                </a:highlight>
              </a:rPr>
              <a:t>cualquiera que sea su finalidad</a:t>
            </a:r>
            <a:r>
              <a:rPr lang="es-MX" dirty="0"/>
              <a:t>, siempre que se efectúe en ejecución de un contrato de trabajo.</a:t>
            </a:r>
          </a:p>
          <a:p>
            <a:pPr algn="just"/>
            <a:r>
              <a:rPr lang="es-MX" dirty="0">
                <a:solidFill>
                  <a:srgbClr val="0070C0"/>
                </a:solidFill>
              </a:rPr>
              <a:t>No siempre se ejecuta conscientemente</a:t>
            </a:r>
            <a:r>
              <a:rPr lang="es-MX" dirty="0"/>
              <a:t>, muchas veces, se realizada por suma necesidad, el trabajo es una condición del ser humano indispensable para su subsistencia y sobrevivencia.  </a:t>
            </a:r>
            <a:endParaRPr lang="es-CO" dirty="0"/>
          </a:p>
        </p:txBody>
      </p:sp>
    </p:spTree>
    <p:extLst>
      <p:ext uri="{BB962C8B-B14F-4D97-AF65-F5344CB8AC3E}">
        <p14:creationId xmlns:p14="http://schemas.microsoft.com/office/powerpoint/2010/main" val="17875137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4C87587-73EB-471A-4F09-2C176D0BD9B0}"/>
              </a:ext>
            </a:extLst>
          </p:cNvPr>
          <p:cNvSpPr>
            <a:spLocks noGrp="1"/>
          </p:cNvSpPr>
          <p:nvPr>
            <p:ph type="title"/>
          </p:nvPr>
        </p:nvSpPr>
        <p:spPr/>
        <p:txBody>
          <a:bodyPr/>
          <a:lstStyle/>
          <a:p>
            <a:pPr algn="ctr"/>
            <a:r>
              <a:rPr lang="es-CO" b="1" dirty="0"/>
              <a:t>PRINCIPIOS DEL DERECHO LABORAL </a:t>
            </a:r>
            <a:endParaRPr lang="es-CO" dirty="0"/>
          </a:p>
        </p:txBody>
      </p:sp>
      <p:sp>
        <p:nvSpPr>
          <p:cNvPr id="3" name="Marcador de contenido 2">
            <a:extLst>
              <a:ext uri="{FF2B5EF4-FFF2-40B4-BE49-F238E27FC236}">
                <a16:creationId xmlns:a16="http://schemas.microsoft.com/office/drawing/2014/main" id="{BCEFEA71-A815-CDC9-5657-34C7516C29DB}"/>
              </a:ext>
            </a:extLst>
          </p:cNvPr>
          <p:cNvSpPr>
            <a:spLocks noGrp="1"/>
          </p:cNvSpPr>
          <p:nvPr>
            <p:ph idx="1"/>
          </p:nvPr>
        </p:nvSpPr>
        <p:spPr/>
        <p:txBody>
          <a:bodyPr/>
          <a:lstStyle/>
          <a:p>
            <a:r>
              <a:rPr lang="es-CO" b="1" dirty="0"/>
              <a:t>Artículo 10 CST. Igualdad de los trabajadores.</a:t>
            </a:r>
          </a:p>
          <a:p>
            <a:pPr algn="just"/>
            <a:r>
              <a:rPr lang="es-MX" dirty="0"/>
              <a:t>Todos los trabajadores y trabajadoras son iguales ante la ley, tienen la misma protección y garantías.</a:t>
            </a:r>
          </a:p>
          <a:p>
            <a:pPr algn="just"/>
            <a:r>
              <a:rPr lang="es-MX" dirty="0"/>
              <a:t>Queda abolido cualquier tipo de distinción por razón del carácter intelectual o material de la labor, su forma o retribución, salvo las excepciones establecidas en la ley.</a:t>
            </a:r>
          </a:p>
          <a:p>
            <a:pPr algn="just"/>
            <a:r>
              <a:rPr lang="es-MX" dirty="0">
                <a:solidFill>
                  <a:srgbClr val="0070C0"/>
                </a:solidFill>
              </a:rPr>
              <a:t>EXCEPCIONES: Por el género o sexo, caso de las mujeres, los menores de edad y los campesinos. </a:t>
            </a:r>
          </a:p>
          <a:p>
            <a:pPr algn="just"/>
            <a:endParaRPr lang="es-CO" b="1" dirty="0"/>
          </a:p>
        </p:txBody>
      </p:sp>
    </p:spTree>
    <p:extLst>
      <p:ext uri="{BB962C8B-B14F-4D97-AF65-F5344CB8AC3E}">
        <p14:creationId xmlns:p14="http://schemas.microsoft.com/office/powerpoint/2010/main" val="38427189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ADD662D-BD1C-CD55-B919-6CAE99C77A0C}"/>
              </a:ext>
            </a:extLst>
          </p:cNvPr>
          <p:cNvSpPr>
            <a:spLocks noGrp="1"/>
          </p:cNvSpPr>
          <p:nvPr>
            <p:ph type="title"/>
          </p:nvPr>
        </p:nvSpPr>
        <p:spPr/>
        <p:txBody>
          <a:bodyPr/>
          <a:lstStyle/>
          <a:p>
            <a:pPr algn="ctr"/>
            <a:r>
              <a:rPr lang="es-CO" b="1" dirty="0"/>
              <a:t>PRINCIPIOS DEL DERECHO LABORAL </a:t>
            </a:r>
            <a:endParaRPr lang="es-CO" dirty="0"/>
          </a:p>
        </p:txBody>
      </p:sp>
      <p:sp>
        <p:nvSpPr>
          <p:cNvPr id="3" name="Marcador de contenido 2">
            <a:extLst>
              <a:ext uri="{FF2B5EF4-FFF2-40B4-BE49-F238E27FC236}">
                <a16:creationId xmlns:a16="http://schemas.microsoft.com/office/drawing/2014/main" id="{F828D9A9-A953-F978-2675-B3D549A700DD}"/>
              </a:ext>
            </a:extLst>
          </p:cNvPr>
          <p:cNvSpPr>
            <a:spLocks noGrp="1"/>
          </p:cNvSpPr>
          <p:nvPr>
            <p:ph idx="1"/>
          </p:nvPr>
        </p:nvSpPr>
        <p:spPr/>
        <p:txBody>
          <a:bodyPr/>
          <a:lstStyle/>
          <a:p>
            <a:pPr algn="just"/>
            <a:r>
              <a:rPr lang="es-CO" b="1" dirty="0"/>
              <a:t>Artículo 18 CST. Norma general de interpretación.</a:t>
            </a:r>
          </a:p>
          <a:p>
            <a:pPr algn="just"/>
            <a:r>
              <a:rPr lang="es-MX" dirty="0"/>
              <a:t>“Para la interpretación de este Código debe tomarse en cuenta su finalidad, expresada en el </a:t>
            </a:r>
            <a:r>
              <a:rPr lang="es-MX" b="1" dirty="0"/>
              <a:t>artículo 1°.</a:t>
            </a:r>
          </a:p>
          <a:p>
            <a:pPr algn="just"/>
            <a:r>
              <a:rPr lang="es-MX" dirty="0"/>
              <a:t>Para el ejercicio de la interpretación de la norma, no basta con leer el tenor literal de la  ley.</a:t>
            </a:r>
          </a:p>
          <a:p>
            <a:pPr algn="just"/>
            <a:r>
              <a:rPr lang="es-MX" dirty="0"/>
              <a:t> se debe conocer también la realidad social concreta y las condiciones de los seres humanos y en particular la de los trabajadores, en entorno y la economía del País.</a:t>
            </a:r>
          </a:p>
          <a:p>
            <a:pPr marL="0" indent="0" algn="just">
              <a:buNone/>
            </a:pPr>
            <a:endParaRPr lang="es-CO" b="1" dirty="0"/>
          </a:p>
        </p:txBody>
      </p:sp>
    </p:spTree>
    <p:extLst>
      <p:ext uri="{BB962C8B-B14F-4D97-AF65-F5344CB8AC3E}">
        <p14:creationId xmlns:p14="http://schemas.microsoft.com/office/powerpoint/2010/main" val="38387318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AB5EB0B-3550-8C8B-2BE4-FA5F4B967A99}"/>
              </a:ext>
            </a:extLst>
          </p:cNvPr>
          <p:cNvSpPr>
            <a:spLocks noGrp="1"/>
          </p:cNvSpPr>
          <p:nvPr>
            <p:ph type="title"/>
          </p:nvPr>
        </p:nvSpPr>
        <p:spPr/>
        <p:txBody>
          <a:bodyPr/>
          <a:lstStyle/>
          <a:p>
            <a:pPr algn="ctr"/>
            <a:r>
              <a:rPr lang="es-CO" b="1" dirty="0"/>
              <a:t>PRINCIPIOS DEL DERECHO LABORAL  </a:t>
            </a:r>
            <a:endParaRPr lang="es-CO" dirty="0"/>
          </a:p>
        </p:txBody>
      </p:sp>
      <p:sp>
        <p:nvSpPr>
          <p:cNvPr id="3" name="Marcador de contenido 2">
            <a:extLst>
              <a:ext uri="{FF2B5EF4-FFF2-40B4-BE49-F238E27FC236}">
                <a16:creationId xmlns:a16="http://schemas.microsoft.com/office/drawing/2014/main" id="{3B473F62-C1E0-0ABA-B584-4D7234272932}"/>
              </a:ext>
            </a:extLst>
          </p:cNvPr>
          <p:cNvSpPr>
            <a:spLocks noGrp="1"/>
          </p:cNvSpPr>
          <p:nvPr>
            <p:ph idx="1"/>
          </p:nvPr>
        </p:nvSpPr>
        <p:spPr/>
        <p:txBody>
          <a:bodyPr>
            <a:normAutofit/>
          </a:bodyPr>
          <a:lstStyle/>
          <a:p>
            <a:r>
              <a:rPr lang="es-CO" b="1" dirty="0"/>
              <a:t>Artículo 20 CST. Conflicto de leyes. </a:t>
            </a:r>
          </a:p>
          <a:p>
            <a:pPr algn="just"/>
            <a:r>
              <a:rPr lang="es-MX" dirty="0"/>
              <a:t>En caso de conflicto entre las leyes del trabajo y cualesquiera otras, prefieren aquéllas.</a:t>
            </a:r>
          </a:p>
          <a:p>
            <a:pPr algn="just"/>
            <a:r>
              <a:rPr lang="es-MX" dirty="0"/>
              <a:t>La leyes laborales son normas especiales, solo aplica a trabajadores con contrato de trabajo.</a:t>
            </a:r>
          </a:p>
          <a:p>
            <a:r>
              <a:rPr lang="es-MX" dirty="0"/>
              <a:t>En caso de conflicto entre las leyes del trabajo y cualesquiera otras, prefieren aquéllas.</a:t>
            </a:r>
          </a:p>
          <a:p>
            <a:pPr algn="just"/>
            <a:r>
              <a:rPr lang="es-MX" b="1" dirty="0"/>
              <a:t>El Art 45 ley 57 </a:t>
            </a:r>
            <a:r>
              <a:rPr lang="es-MX" b="1"/>
              <a:t>de 1887, </a:t>
            </a:r>
            <a:r>
              <a:rPr lang="es-MX" dirty="0"/>
              <a:t>dice:</a:t>
            </a:r>
            <a:r>
              <a:rPr lang="es-MX" b="1" dirty="0"/>
              <a:t> </a:t>
            </a:r>
            <a:r>
              <a:rPr lang="es-MX" dirty="0"/>
              <a:t>las disposición relativa a un asunto especial  prefiere a la que tenga carácter general</a:t>
            </a:r>
            <a:r>
              <a:rPr lang="es-MX" b="1" dirty="0"/>
              <a:t>.</a:t>
            </a:r>
          </a:p>
          <a:p>
            <a:pPr algn="just"/>
            <a:endParaRPr lang="es-MX" dirty="0"/>
          </a:p>
          <a:p>
            <a:pPr algn="just"/>
            <a:endParaRPr lang="es-MX" dirty="0"/>
          </a:p>
          <a:p>
            <a:endParaRPr lang="es-CO" dirty="0"/>
          </a:p>
        </p:txBody>
      </p:sp>
    </p:spTree>
    <p:extLst>
      <p:ext uri="{BB962C8B-B14F-4D97-AF65-F5344CB8AC3E}">
        <p14:creationId xmlns:p14="http://schemas.microsoft.com/office/powerpoint/2010/main" val="25585197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D1A9CB8-030B-58E5-51CE-BE17465F8867}"/>
              </a:ext>
            </a:extLst>
          </p:cNvPr>
          <p:cNvSpPr>
            <a:spLocks noGrp="1"/>
          </p:cNvSpPr>
          <p:nvPr>
            <p:ph type="title"/>
          </p:nvPr>
        </p:nvSpPr>
        <p:spPr/>
        <p:txBody>
          <a:bodyPr/>
          <a:lstStyle/>
          <a:p>
            <a:pPr algn="ctr"/>
            <a:r>
              <a:rPr lang="es-CO" b="1" dirty="0"/>
              <a:t>PRINCIPIOS FUNDAMENTALES</a:t>
            </a:r>
          </a:p>
        </p:txBody>
      </p:sp>
      <p:sp>
        <p:nvSpPr>
          <p:cNvPr id="3" name="Marcador de contenido 2">
            <a:extLst>
              <a:ext uri="{FF2B5EF4-FFF2-40B4-BE49-F238E27FC236}">
                <a16:creationId xmlns:a16="http://schemas.microsoft.com/office/drawing/2014/main" id="{632D581C-083F-83DF-26F3-F57513FF98AC}"/>
              </a:ext>
            </a:extLst>
          </p:cNvPr>
          <p:cNvSpPr>
            <a:spLocks noGrp="1"/>
          </p:cNvSpPr>
          <p:nvPr>
            <p:ph idx="1"/>
          </p:nvPr>
        </p:nvSpPr>
        <p:spPr/>
        <p:txBody>
          <a:bodyPr>
            <a:normAutofit fontScale="92500" lnSpcReduction="20000"/>
          </a:bodyPr>
          <a:lstStyle/>
          <a:p>
            <a:pPr algn="just"/>
            <a:r>
              <a:rPr lang="es-CO" b="1" dirty="0"/>
              <a:t>El artículo1° C.P. (…)  </a:t>
            </a:r>
            <a:r>
              <a:rPr lang="es-CO" dirty="0"/>
              <a:t>predica que</a:t>
            </a:r>
            <a:r>
              <a:rPr lang="es-CO" b="1" dirty="0"/>
              <a:t>, </a:t>
            </a:r>
            <a:r>
              <a:rPr lang="es-CO" dirty="0"/>
              <a:t>Colombia es un </a:t>
            </a:r>
            <a:r>
              <a:rPr lang="es-CO" dirty="0">
                <a:solidFill>
                  <a:srgbClr val="0070C0"/>
                </a:solidFill>
              </a:rPr>
              <a:t>Estado social de derecho</a:t>
            </a:r>
            <a:r>
              <a:rPr lang="es-CO" dirty="0"/>
              <a:t>, organizado en forma de república unitaria, descentralizada, con autonomía de sus  entidades territoriales, </a:t>
            </a:r>
            <a:r>
              <a:rPr lang="es-CO" dirty="0">
                <a:solidFill>
                  <a:srgbClr val="7030A0"/>
                </a:solidFill>
              </a:rPr>
              <a:t>democrática</a:t>
            </a:r>
            <a:r>
              <a:rPr lang="es-CO" dirty="0"/>
              <a:t>, participativa y pluralista.</a:t>
            </a:r>
          </a:p>
          <a:p>
            <a:pPr algn="just"/>
            <a:r>
              <a:rPr lang="es-CO" b="1" dirty="0"/>
              <a:t> </a:t>
            </a:r>
            <a:r>
              <a:rPr lang="es-CO" dirty="0"/>
              <a:t>Fundada en el respeto de la: </a:t>
            </a:r>
            <a:r>
              <a:rPr lang="es-CO" dirty="0">
                <a:solidFill>
                  <a:srgbClr val="0070C0"/>
                </a:solidFill>
              </a:rPr>
              <a:t>dignidad humana, en el trabajo y la solidaridad</a:t>
            </a:r>
            <a:r>
              <a:rPr lang="es-CO" dirty="0"/>
              <a:t> de todas las personas que la integran en la prevalencia del interés general. </a:t>
            </a:r>
          </a:p>
          <a:p>
            <a:pPr marL="0" indent="0" algn="just">
              <a:buNone/>
            </a:pPr>
            <a:r>
              <a:rPr lang="es-MX" b="1" dirty="0"/>
              <a:t>Estado Social de Derecho, </a:t>
            </a:r>
            <a:r>
              <a:rPr lang="es-MX" b="1" dirty="0" err="1"/>
              <a:t>alcanse</a:t>
            </a:r>
            <a:r>
              <a:rPr lang="es-MX" b="1" dirty="0"/>
              <a:t> y propósito. </a:t>
            </a:r>
            <a:r>
              <a:rPr lang="es-MX" dirty="0">
                <a:solidFill>
                  <a:schemeClr val="tx2">
                    <a:lumMod val="90000"/>
                    <a:lumOff val="10000"/>
                  </a:schemeClr>
                </a:solidFill>
              </a:rPr>
              <a:t>F</a:t>
            </a:r>
            <a:r>
              <a:rPr lang="es-MX" dirty="0"/>
              <a:t>omentar la prosperidad general, asegurar la eficacia de las normas, derechos y deberes estipulados en la Constitución.</a:t>
            </a:r>
          </a:p>
          <a:p>
            <a:pPr marL="0" indent="0" algn="just">
              <a:buNone/>
            </a:pPr>
            <a:r>
              <a:rPr lang="es-MX" dirty="0"/>
              <a:t>permitir la intervención de todos en las determinaciones que repercuten en ellos, la vida económica, política, administrativa y garantizar los derecho humanos.</a:t>
            </a:r>
            <a:endParaRPr lang="es-CO" b="1" dirty="0"/>
          </a:p>
        </p:txBody>
      </p:sp>
    </p:spTree>
    <p:extLst>
      <p:ext uri="{BB962C8B-B14F-4D97-AF65-F5344CB8AC3E}">
        <p14:creationId xmlns:p14="http://schemas.microsoft.com/office/powerpoint/2010/main" val="12564362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8D233FC-6A8F-C9C4-70AF-C1790598C943}"/>
              </a:ext>
            </a:extLst>
          </p:cNvPr>
          <p:cNvSpPr>
            <a:spLocks noGrp="1"/>
          </p:cNvSpPr>
          <p:nvPr>
            <p:ph type="title"/>
          </p:nvPr>
        </p:nvSpPr>
        <p:spPr/>
        <p:txBody>
          <a:bodyPr/>
          <a:lstStyle/>
          <a:p>
            <a:r>
              <a:rPr lang="es-CO" b="1" dirty="0"/>
              <a:t>PRINCIPIOS PROCESAL EN EL TRABAJO </a:t>
            </a:r>
            <a:endParaRPr lang="es-CO" dirty="0"/>
          </a:p>
        </p:txBody>
      </p:sp>
      <p:sp>
        <p:nvSpPr>
          <p:cNvPr id="3" name="Marcador de contenido 2">
            <a:extLst>
              <a:ext uri="{FF2B5EF4-FFF2-40B4-BE49-F238E27FC236}">
                <a16:creationId xmlns:a16="http://schemas.microsoft.com/office/drawing/2014/main" id="{FD59C01C-C2FD-33F4-74A3-F8A82C5AC723}"/>
              </a:ext>
            </a:extLst>
          </p:cNvPr>
          <p:cNvSpPr>
            <a:spLocks noGrp="1"/>
          </p:cNvSpPr>
          <p:nvPr>
            <p:ph idx="1"/>
          </p:nvPr>
        </p:nvSpPr>
        <p:spPr/>
        <p:txBody>
          <a:bodyPr>
            <a:normAutofit lnSpcReduction="10000"/>
          </a:bodyPr>
          <a:lstStyle/>
          <a:p>
            <a:pPr algn="just"/>
            <a:r>
              <a:rPr lang="es-CO" b="1" dirty="0"/>
              <a:t>Principio de la necesidad de la prueba, art 164 CGP.</a:t>
            </a:r>
            <a:endParaRPr lang="es-CO" dirty="0"/>
          </a:p>
          <a:p>
            <a:pPr algn="just"/>
            <a:r>
              <a:rPr lang="es-CO" dirty="0"/>
              <a:t>Toda decisión judicial debe fundarse en las pruebas </a:t>
            </a:r>
            <a:r>
              <a:rPr lang="es-CO" dirty="0">
                <a:solidFill>
                  <a:srgbClr val="0070C0"/>
                </a:solidFill>
              </a:rPr>
              <a:t>regular y oportunamente</a:t>
            </a:r>
            <a:r>
              <a:rPr lang="es-CO" dirty="0"/>
              <a:t> </a:t>
            </a:r>
            <a:r>
              <a:rPr lang="es-CO" dirty="0">
                <a:solidFill>
                  <a:srgbClr val="0070C0"/>
                </a:solidFill>
              </a:rPr>
              <a:t>allegada al proceso</a:t>
            </a:r>
            <a:r>
              <a:rPr lang="es-CO" dirty="0"/>
              <a:t>. </a:t>
            </a:r>
          </a:p>
          <a:p>
            <a:pPr algn="just"/>
            <a:r>
              <a:rPr lang="es-CO" dirty="0"/>
              <a:t>Las pruebas obtenidas con violación al debido proceso son nulas de pleno derecho.</a:t>
            </a:r>
          </a:p>
          <a:p>
            <a:pPr algn="just"/>
            <a:r>
              <a:rPr lang="es-CO" b="1" dirty="0"/>
              <a:t>Principio de la legalidad de la prueba .    </a:t>
            </a:r>
            <a:endParaRPr lang="es-CO" dirty="0"/>
          </a:p>
          <a:p>
            <a:pPr algn="just"/>
            <a:r>
              <a:rPr lang="es-CO" dirty="0"/>
              <a:t>Hace relación a que las pruebas permitidas son las expresadas por la ley y las que se hayan obtenido lícitamente. Por ejemplo, las pruebas obtenidas con violación del debido proceso son nulas de pleno derecho. </a:t>
            </a:r>
            <a:r>
              <a:rPr lang="es-CO" b="1" dirty="0"/>
              <a:t>(Otros principios, vienen en la reforma laboral)</a:t>
            </a:r>
          </a:p>
          <a:p>
            <a:endParaRPr lang="es-CO" dirty="0"/>
          </a:p>
        </p:txBody>
      </p:sp>
    </p:spTree>
    <p:extLst>
      <p:ext uri="{BB962C8B-B14F-4D97-AF65-F5344CB8AC3E}">
        <p14:creationId xmlns:p14="http://schemas.microsoft.com/office/powerpoint/2010/main" val="23393594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1FE7814-F1AC-F88E-8B07-56A635572C57}"/>
              </a:ext>
            </a:extLst>
          </p:cNvPr>
          <p:cNvSpPr>
            <a:spLocks noGrp="1"/>
          </p:cNvSpPr>
          <p:nvPr>
            <p:ph type="title"/>
          </p:nvPr>
        </p:nvSpPr>
        <p:spPr/>
        <p:txBody>
          <a:bodyPr/>
          <a:lstStyle/>
          <a:p>
            <a:pPr algn="ctr"/>
            <a:r>
              <a:rPr lang="es-CO" b="1" dirty="0"/>
              <a:t>PRINCIPIOS FUNDAMENTALES</a:t>
            </a:r>
          </a:p>
        </p:txBody>
      </p:sp>
      <p:sp>
        <p:nvSpPr>
          <p:cNvPr id="3" name="Marcador de contenido 2">
            <a:extLst>
              <a:ext uri="{FF2B5EF4-FFF2-40B4-BE49-F238E27FC236}">
                <a16:creationId xmlns:a16="http://schemas.microsoft.com/office/drawing/2014/main" id="{44B5A0AA-FC81-0A23-6E9F-4E438717292F}"/>
              </a:ext>
            </a:extLst>
          </p:cNvPr>
          <p:cNvSpPr>
            <a:spLocks noGrp="1"/>
          </p:cNvSpPr>
          <p:nvPr>
            <p:ph idx="1"/>
          </p:nvPr>
        </p:nvSpPr>
        <p:spPr/>
        <p:txBody>
          <a:bodyPr>
            <a:normAutofit/>
          </a:bodyPr>
          <a:lstStyle/>
          <a:p>
            <a:pPr algn="just"/>
            <a:r>
              <a:rPr lang="es-MX" b="1" dirty="0"/>
              <a:t>Derechos Humanos. </a:t>
            </a:r>
            <a:r>
              <a:rPr lang="es-MX" dirty="0"/>
              <a:t>son aquellos derechos </a:t>
            </a:r>
            <a:r>
              <a:rPr lang="es-MX" b="1" dirty="0"/>
              <a:t>inherentes</a:t>
            </a:r>
            <a:r>
              <a:rPr lang="es-MX" dirty="0"/>
              <a:t> a todos los seres humanos, sin importar su raza, sexo, nacionalidad, religión u opinión política. </a:t>
            </a:r>
            <a:r>
              <a:rPr lang="es-MX" sz="2000" dirty="0"/>
              <a:t>(Inherente: consustancial, constitutivo, inmanente)</a:t>
            </a:r>
          </a:p>
          <a:p>
            <a:pPr algn="just"/>
            <a:r>
              <a:rPr lang="es-MX" dirty="0"/>
              <a:t> Son universales y están donde la persona se encuentre y deben ser protegidos por todos los Estado del </a:t>
            </a:r>
            <a:r>
              <a:rPr lang="es-MX"/>
              <a:t>planeta tierra.</a:t>
            </a:r>
            <a:endParaRPr lang="es-MX" dirty="0"/>
          </a:p>
          <a:p>
            <a:pPr algn="just"/>
            <a:r>
              <a:rPr lang="es-MX" dirty="0"/>
              <a:t>Los derechos humanos son </a:t>
            </a:r>
            <a:r>
              <a:rPr lang="es-MX" dirty="0">
                <a:solidFill>
                  <a:srgbClr val="0070C0"/>
                </a:solidFill>
              </a:rPr>
              <a:t>inalienables, </a:t>
            </a:r>
            <a:r>
              <a:rPr lang="es-MX" dirty="0"/>
              <a:t>no se puede enajenar, renunciar a ellos o transferidos a otra persona. </a:t>
            </a:r>
          </a:p>
          <a:p>
            <a:pPr algn="just"/>
            <a:r>
              <a:rPr lang="es-MX" dirty="0"/>
              <a:t>No son negociables, no necesitas de estar en norma alguna, como los derechos fundamentales, son esenciales para la vida y la dignidad de toda persona.</a:t>
            </a:r>
            <a:endParaRPr lang="es-CO" b="1" dirty="0"/>
          </a:p>
        </p:txBody>
      </p:sp>
    </p:spTree>
    <p:extLst>
      <p:ext uri="{BB962C8B-B14F-4D97-AF65-F5344CB8AC3E}">
        <p14:creationId xmlns:p14="http://schemas.microsoft.com/office/powerpoint/2010/main" val="21759239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69E5E14-7C21-C876-398C-CA529A5C49AA}"/>
              </a:ext>
            </a:extLst>
          </p:cNvPr>
          <p:cNvSpPr>
            <a:spLocks noGrp="1"/>
          </p:cNvSpPr>
          <p:nvPr>
            <p:ph type="title"/>
          </p:nvPr>
        </p:nvSpPr>
        <p:spPr/>
        <p:txBody>
          <a:bodyPr/>
          <a:lstStyle/>
          <a:p>
            <a:pPr algn="ctr"/>
            <a:r>
              <a:rPr lang="es-CO" b="1" dirty="0"/>
              <a:t>PRINCIPIOS FUNDAMENTALES</a:t>
            </a:r>
            <a:endParaRPr lang="es-CO" dirty="0"/>
          </a:p>
        </p:txBody>
      </p:sp>
      <p:sp>
        <p:nvSpPr>
          <p:cNvPr id="3" name="Marcador de contenido 2">
            <a:extLst>
              <a:ext uri="{FF2B5EF4-FFF2-40B4-BE49-F238E27FC236}">
                <a16:creationId xmlns:a16="http://schemas.microsoft.com/office/drawing/2014/main" id="{9EF7BE43-24F6-5417-6F82-8F6A476B87FA}"/>
              </a:ext>
            </a:extLst>
          </p:cNvPr>
          <p:cNvSpPr>
            <a:spLocks noGrp="1"/>
          </p:cNvSpPr>
          <p:nvPr>
            <p:ph idx="1"/>
          </p:nvPr>
        </p:nvSpPr>
        <p:spPr/>
        <p:txBody>
          <a:bodyPr>
            <a:normAutofit/>
          </a:bodyPr>
          <a:lstStyle/>
          <a:p>
            <a:pPr algn="just"/>
            <a:r>
              <a:rPr lang="es-CO" b="1" dirty="0"/>
              <a:t>Dignidad humana. Es</a:t>
            </a:r>
            <a:r>
              <a:rPr lang="es-CO" dirty="0"/>
              <a:t> </a:t>
            </a:r>
            <a:r>
              <a:rPr lang="es-CO" b="1" dirty="0"/>
              <a:t>el valor</a:t>
            </a:r>
            <a:r>
              <a:rPr lang="es-CO" dirty="0"/>
              <a:t> </a:t>
            </a:r>
            <a:r>
              <a:rPr lang="es-CO" b="1" dirty="0"/>
              <a:t>que</a:t>
            </a:r>
            <a:r>
              <a:rPr lang="es-CO" dirty="0"/>
              <a:t> </a:t>
            </a:r>
            <a:r>
              <a:rPr lang="es-CO" b="1" dirty="0"/>
              <a:t>tienen las personas por</a:t>
            </a:r>
            <a:r>
              <a:rPr lang="es-CO" dirty="0"/>
              <a:t> </a:t>
            </a:r>
            <a:r>
              <a:rPr lang="es-CO" b="1" dirty="0"/>
              <a:t>sí mismas,</a:t>
            </a:r>
            <a:r>
              <a:rPr lang="es-CO" dirty="0"/>
              <a:t> esto es, por el mero hecho de serlo. No es una condición provista por ninguna persona u organización, sino que es consustancial a la humanidad y digna de ser respetada. </a:t>
            </a:r>
            <a:r>
              <a:rPr lang="es-CO" b="1" dirty="0"/>
              <a:t> </a:t>
            </a:r>
          </a:p>
          <a:p>
            <a:r>
              <a:rPr lang="es-MX" b="1" dirty="0"/>
              <a:t>La importancia de la dignidad humana en Colombia radica en:</a:t>
            </a:r>
          </a:p>
          <a:p>
            <a:pPr algn="just"/>
            <a:r>
              <a:rPr lang="es-MX" b="1" dirty="0"/>
              <a:t>Protección de derechos: </a:t>
            </a:r>
            <a:r>
              <a:rPr lang="es-MX" dirty="0"/>
              <a:t>garantiza que todos los ciudadanos sean tratados con igualdad y respeto.</a:t>
            </a:r>
          </a:p>
          <a:p>
            <a:pPr algn="just"/>
            <a:r>
              <a:rPr lang="es-MX" b="1" dirty="0"/>
              <a:t>Limitación del poder estatal</a:t>
            </a:r>
            <a:r>
              <a:rPr lang="es-MX" dirty="0"/>
              <a:t>: establece límites al ejercicio del poder en beneficio de los derechos individuales.</a:t>
            </a:r>
          </a:p>
          <a:p>
            <a:endParaRPr lang="es-MX" dirty="0"/>
          </a:p>
          <a:p>
            <a:endParaRPr lang="es-CO" dirty="0"/>
          </a:p>
        </p:txBody>
      </p:sp>
    </p:spTree>
    <p:extLst>
      <p:ext uri="{BB962C8B-B14F-4D97-AF65-F5344CB8AC3E}">
        <p14:creationId xmlns:p14="http://schemas.microsoft.com/office/powerpoint/2010/main" val="8931627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94F9A91-7ABE-6C5D-0711-828AF60A4A01}"/>
              </a:ext>
            </a:extLst>
          </p:cNvPr>
          <p:cNvSpPr>
            <a:spLocks noGrp="1"/>
          </p:cNvSpPr>
          <p:nvPr>
            <p:ph type="title"/>
          </p:nvPr>
        </p:nvSpPr>
        <p:spPr/>
        <p:txBody>
          <a:bodyPr/>
          <a:lstStyle/>
          <a:p>
            <a:pPr algn="ctr"/>
            <a:r>
              <a:rPr lang="es-CO" b="1" dirty="0"/>
              <a:t>PRINCIPIOS FUNDAMENTALES </a:t>
            </a:r>
            <a:endParaRPr lang="es-CO" dirty="0"/>
          </a:p>
        </p:txBody>
      </p:sp>
      <p:sp>
        <p:nvSpPr>
          <p:cNvPr id="3" name="Marcador de contenido 2">
            <a:extLst>
              <a:ext uri="{FF2B5EF4-FFF2-40B4-BE49-F238E27FC236}">
                <a16:creationId xmlns:a16="http://schemas.microsoft.com/office/drawing/2014/main" id="{BA145344-29B7-AEB4-488E-7829D46C87B8}"/>
              </a:ext>
            </a:extLst>
          </p:cNvPr>
          <p:cNvSpPr>
            <a:spLocks noGrp="1"/>
          </p:cNvSpPr>
          <p:nvPr>
            <p:ph idx="1"/>
          </p:nvPr>
        </p:nvSpPr>
        <p:spPr/>
        <p:txBody>
          <a:bodyPr>
            <a:noAutofit/>
          </a:bodyPr>
          <a:lstStyle/>
          <a:p>
            <a:pPr algn="just"/>
            <a:r>
              <a:rPr lang="es-CO" sz="3200" b="1" dirty="0"/>
              <a:t>Trabajo en condiciones dignas . La Sentencia T-174/97 estima que, </a:t>
            </a:r>
            <a:r>
              <a:rPr lang="es-CO" sz="3200" b="1" dirty="0">
                <a:latin typeface="Aptos" panose="020B0004020202020204" pitchFamily="34" charset="0"/>
              </a:rPr>
              <a:t>“</a:t>
            </a:r>
            <a:r>
              <a:rPr lang="es-CO" sz="3200" i="1" dirty="0">
                <a:latin typeface="Aptos" panose="020B0004020202020204" pitchFamily="34" charset="0"/>
              </a:rPr>
              <a:t>El trabajo se preserva por la normativa constitucional "en condiciones dignas y justas", es decir, </a:t>
            </a:r>
            <a:r>
              <a:rPr lang="es-CO" sz="3200" i="1" dirty="0">
                <a:solidFill>
                  <a:srgbClr val="0070C0"/>
                </a:solidFill>
                <a:latin typeface="Aptos" panose="020B0004020202020204" pitchFamily="34" charset="0"/>
              </a:rPr>
              <a:t>sobre el supuesto de que quien aporta su esfuerzo a cambio de la remuneración es un ser humano.</a:t>
            </a:r>
          </a:p>
          <a:p>
            <a:pPr algn="just"/>
            <a:r>
              <a:rPr lang="es-CO" sz="3200" i="1" dirty="0">
                <a:latin typeface="Aptos" panose="020B0004020202020204" pitchFamily="34" charset="0"/>
              </a:rPr>
              <a:t>Que constituye </a:t>
            </a:r>
            <a:r>
              <a:rPr lang="es-CO" sz="3200" i="1" dirty="0">
                <a:solidFill>
                  <a:srgbClr val="0070C0"/>
                </a:solidFill>
                <a:latin typeface="Aptos" panose="020B0004020202020204" pitchFamily="34" charset="0"/>
              </a:rPr>
              <a:t>finalidad y propósito </a:t>
            </a:r>
            <a:r>
              <a:rPr lang="es-CO" sz="3200" i="1" dirty="0">
                <a:latin typeface="Aptos" panose="020B0004020202020204" pitchFamily="34" charset="0"/>
              </a:rPr>
              <a:t>de la organización política, del orden jurídico y de las autoridades, </a:t>
            </a:r>
            <a:r>
              <a:rPr lang="es-CO" sz="3200" b="1" i="1" dirty="0">
                <a:latin typeface="Aptos" panose="020B0004020202020204" pitchFamily="34" charset="0"/>
              </a:rPr>
              <a:t>y jamás un medio ni un instrumento para alcanzar otros fines, sean ellos particulares o públicos”. </a:t>
            </a:r>
            <a:r>
              <a:rPr lang="es-CO" sz="3200" b="1" i="1" dirty="0">
                <a:solidFill>
                  <a:srgbClr val="0070C0"/>
                </a:solidFill>
                <a:latin typeface="Aptos" panose="020B0004020202020204" pitchFamily="34" charset="0"/>
              </a:rPr>
              <a:t>(Maurice </a:t>
            </a:r>
            <a:r>
              <a:rPr lang="es-CO" sz="3200" b="1" i="1" dirty="0" err="1">
                <a:solidFill>
                  <a:srgbClr val="0070C0"/>
                </a:solidFill>
                <a:latin typeface="Aptos" panose="020B0004020202020204" pitchFamily="34" charset="0"/>
              </a:rPr>
              <a:t>Armitage</a:t>
            </a:r>
            <a:r>
              <a:rPr lang="es-CO" sz="3200" b="1" i="1" dirty="0">
                <a:solidFill>
                  <a:srgbClr val="0070C0"/>
                </a:solidFill>
                <a:latin typeface="Aptos" panose="020B0004020202020204" pitchFamily="34" charset="0"/>
              </a:rPr>
              <a:t>) </a:t>
            </a:r>
            <a:endParaRPr lang="es-CO" sz="3200" dirty="0">
              <a:solidFill>
                <a:srgbClr val="0070C0"/>
              </a:solidFill>
            </a:endParaRPr>
          </a:p>
        </p:txBody>
      </p:sp>
    </p:spTree>
    <p:extLst>
      <p:ext uri="{BB962C8B-B14F-4D97-AF65-F5344CB8AC3E}">
        <p14:creationId xmlns:p14="http://schemas.microsoft.com/office/powerpoint/2010/main" val="13922121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DFC0382-22C7-B52B-DA70-57E77D32713A}"/>
              </a:ext>
            </a:extLst>
          </p:cNvPr>
          <p:cNvSpPr>
            <a:spLocks noGrp="1"/>
          </p:cNvSpPr>
          <p:nvPr>
            <p:ph type="title"/>
          </p:nvPr>
        </p:nvSpPr>
        <p:spPr/>
        <p:txBody>
          <a:bodyPr/>
          <a:lstStyle/>
          <a:p>
            <a:pPr algn="ctr"/>
            <a:r>
              <a:rPr lang="es-CO" b="1" dirty="0"/>
              <a:t>PRINCIPIOS FUNDAMENTALES</a:t>
            </a:r>
          </a:p>
        </p:txBody>
      </p:sp>
      <p:sp>
        <p:nvSpPr>
          <p:cNvPr id="3" name="Marcador de contenido 2">
            <a:extLst>
              <a:ext uri="{FF2B5EF4-FFF2-40B4-BE49-F238E27FC236}">
                <a16:creationId xmlns:a16="http://schemas.microsoft.com/office/drawing/2014/main" id="{A9DF11E1-B5DB-EC38-260B-1447925973DA}"/>
              </a:ext>
            </a:extLst>
          </p:cNvPr>
          <p:cNvSpPr>
            <a:spLocks noGrp="1"/>
          </p:cNvSpPr>
          <p:nvPr>
            <p:ph idx="1"/>
          </p:nvPr>
        </p:nvSpPr>
        <p:spPr/>
        <p:txBody>
          <a:bodyPr>
            <a:normAutofit fontScale="92500" lnSpcReduction="10000"/>
          </a:bodyPr>
          <a:lstStyle/>
          <a:p>
            <a:pPr algn="just"/>
            <a:r>
              <a:rPr lang="es-CO" b="1" dirty="0"/>
              <a:t>Solidaridad. </a:t>
            </a:r>
            <a:r>
              <a:rPr lang="es-CO" dirty="0"/>
              <a:t>Para l</a:t>
            </a:r>
            <a:r>
              <a:rPr lang="es-CO" i="1" dirty="0">
                <a:solidFill>
                  <a:srgbClr val="2D2D2D"/>
                </a:solidFill>
                <a:highlight>
                  <a:srgbClr val="FFFFFF"/>
                </a:highlight>
              </a:rPr>
              <a:t>a Corte Constitucional, la solidaridad es: “un deber, impuesto a toda persona por el solo hecho de su pertenencia al conglomerado social, consistente en la vinculación del propio esfuerzo y actividad en beneficio o apoyo de otros asociados o en interés colectivo”. </a:t>
            </a:r>
          </a:p>
          <a:p>
            <a:pPr algn="just"/>
            <a:r>
              <a:rPr lang="es-CO" i="1" dirty="0">
                <a:solidFill>
                  <a:srgbClr val="2D2D2D"/>
                </a:solidFill>
                <a:highlight>
                  <a:srgbClr val="FFFFFF"/>
                </a:highlight>
              </a:rPr>
              <a:t>Quien contrata la prestación de un servicio personal, con o sin subordinación, debe tener presente, una relación relevante a la luz de la constitución, adquiere el deber de actuar con solidaridad cuando las circunstancias se lo requieran. </a:t>
            </a:r>
            <a:r>
              <a:rPr lang="es-CO" sz="2600" b="1" i="1" dirty="0">
                <a:solidFill>
                  <a:srgbClr val="2D2D2D"/>
                </a:solidFill>
                <a:highlight>
                  <a:srgbClr val="FFFFFF"/>
                </a:highlight>
              </a:rPr>
              <a:t>(caso despido trabajador discapacitado)</a:t>
            </a:r>
          </a:p>
          <a:p>
            <a:pPr algn="just"/>
            <a:r>
              <a:rPr lang="es-CO" i="1" dirty="0">
                <a:solidFill>
                  <a:srgbClr val="2D2D2D"/>
                </a:solidFill>
                <a:highlight>
                  <a:srgbClr val="FFFFFF"/>
                </a:highlight>
              </a:rPr>
              <a:t> Se refleja la solidaridad en: la </a:t>
            </a:r>
            <a:r>
              <a:rPr lang="es-CO" b="1" i="1" dirty="0">
                <a:solidFill>
                  <a:srgbClr val="2D2D2D"/>
                </a:solidFill>
                <a:highlight>
                  <a:srgbClr val="FFFFFF"/>
                </a:highlight>
              </a:rPr>
              <a:t>huelga por solidaridad</a:t>
            </a:r>
            <a:r>
              <a:rPr lang="es-CO" i="1" dirty="0">
                <a:solidFill>
                  <a:srgbClr val="2D2D2D"/>
                </a:solidFill>
                <a:highlight>
                  <a:srgbClr val="FFFFFF"/>
                </a:highlight>
              </a:rPr>
              <a:t>, la </a:t>
            </a:r>
            <a:r>
              <a:rPr lang="es-CO" b="1" i="1" dirty="0">
                <a:solidFill>
                  <a:srgbClr val="2D2D2D"/>
                </a:solidFill>
                <a:highlight>
                  <a:srgbClr val="FFFFFF"/>
                </a:highlight>
              </a:rPr>
              <a:t>solidaridad económica </a:t>
            </a:r>
            <a:r>
              <a:rPr lang="es-CO" i="1" dirty="0">
                <a:solidFill>
                  <a:srgbClr val="2D2D2D"/>
                </a:solidFill>
                <a:highlight>
                  <a:srgbClr val="FFFFFF"/>
                </a:highlight>
              </a:rPr>
              <a:t>de apoyo tanto individual como colectivo, la </a:t>
            </a:r>
            <a:r>
              <a:rPr lang="es-CO" b="1" i="1" dirty="0">
                <a:solidFill>
                  <a:srgbClr val="2D2D2D"/>
                </a:solidFill>
                <a:highlight>
                  <a:srgbClr val="FFFFFF"/>
                </a:highlight>
              </a:rPr>
              <a:t>solidaridad moral</a:t>
            </a:r>
            <a:r>
              <a:rPr lang="es-CO" i="1" dirty="0">
                <a:solidFill>
                  <a:srgbClr val="2D2D2D"/>
                </a:solidFill>
                <a:highlight>
                  <a:srgbClr val="FFFFFF"/>
                </a:highlight>
              </a:rPr>
              <a:t>, con mensajes de apoyo mutuo y a mantenerse en la lucha. </a:t>
            </a:r>
            <a:endParaRPr lang="es-CO" dirty="0"/>
          </a:p>
        </p:txBody>
      </p:sp>
    </p:spTree>
    <p:extLst>
      <p:ext uri="{BB962C8B-B14F-4D97-AF65-F5344CB8AC3E}">
        <p14:creationId xmlns:p14="http://schemas.microsoft.com/office/powerpoint/2010/main" val="32116689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31ECD67-273A-E5EC-0BF3-2365326A0797}"/>
              </a:ext>
            </a:extLst>
          </p:cNvPr>
          <p:cNvSpPr>
            <a:spLocks noGrp="1"/>
          </p:cNvSpPr>
          <p:nvPr>
            <p:ph type="title"/>
          </p:nvPr>
        </p:nvSpPr>
        <p:spPr/>
        <p:txBody>
          <a:bodyPr/>
          <a:lstStyle/>
          <a:p>
            <a:pPr algn="ctr"/>
            <a:r>
              <a:rPr lang="es-CO" b="1" dirty="0"/>
              <a:t>PRINCIPIOS FUNDAMENTALES</a:t>
            </a:r>
          </a:p>
        </p:txBody>
      </p:sp>
      <p:sp>
        <p:nvSpPr>
          <p:cNvPr id="3" name="Marcador de contenido 2">
            <a:extLst>
              <a:ext uri="{FF2B5EF4-FFF2-40B4-BE49-F238E27FC236}">
                <a16:creationId xmlns:a16="http://schemas.microsoft.com/office/drawing/2014/main" id="{1C6E2FB3-7B79-5237-715E-1C742D81B8FD}"/>
              </a:ext>
            </a:extLst>
          </p:cNvPr>
          <p:cNvSpPr>
            <a:spLocks noGrp="1"/>
          </p:cNvSpPr>
          <p:nvPr>
            <p:ph idx="1"/>
          </p:nvPr>
        </p:nvSpPr>
        <p:spPr/>
        <p:txBody>
          <a:bodyPr>
            <a:normAutofit/>
          </a:bodyPr>
          <a:lstStyle/>
          <a:p>
            <a:pPr algn="just"/>
            <a:r>
              <a:rPr lang="es-CO" b="1" dirty="0"/>
              <a:t>Artículo 2° C.P. Son fines esenciales del Estado: </a:t>
            </a:r>
            <a:r>
              <a:rPr lang="es-CO" dirty="0"/>
              <a:t>(…) servir a la comunidad, promover la prosperidad general y </a:t>
            </a:r>
            <a:r>
              <a:rPr lang="es-CO" dirty="0">
                <a:solidFill>
                  <a:srgbClr val="0070C0"/>
                </a:solidFill>
              </a:rPr>
              <a:t>garantizar la efectividad de los principios, derechos y deberes consagrados en la Constitución</a:t>
            </a:r>
            <a:r>
              <a:rPr lang="es-CO" b="1" dirty="0"/>
              <a:t>.(se promueve la prosperidad con políticas públicas, con reformas sociales)</a:t>
            </a:r>
          </a:p>
          <a:p>
            <a:pPr algn="just"/>
            <a:r>
              <a:rPr lang="es-CO" dirty="0"/>
              <a:t> “Las autoridades de la República están instituidas para proteger a todas las personas residentes en Colombia, </a:t>
            </a:r>
            <a:r>
              <a:rPr lang="es-CO" dirty="0">
                <a:solidFill>
                  <a:srgbClr val="00B0F0"/>
                </a:solidFill>
              </a:rPr>
              <a:t>en su vida</a:t>
            </a:r>
            <a:r>
              <a:rPr lang="es-CO" dirty="0"/>
              <a:t>, honra, bienes, creencias y demás </a:t>
            </a:r>
            <a:r>
              <a:rPr lang="es-CO" dirty="0">
                <a:solidFill>
                  <a:srgbClr val="00B0F0"/>
                </a:solidFill>
              </a:rPr>
              <a:t>derechos y libertades</a:t>
            </a:r>
            <a:r>
              <a:rPr lang="es-CO" dirty="0"/>
              <a:t>, y para asegurar el cumplimiento de los deberes sociales del Estado y los particulares”. </a:t>
            </a:r>
          </a:p>
        </p:txBody>
      </p:sp>
    </p:spTree>
    <p:extLst>
      <p:ext uri="{BB962C8B-B14F-4D97-AF65-F5344CB8AC3E}">
        <p14:creationId xmlns:p14="http://schemas.microsoft.com/office/powerpoint/2010/main" val="23522790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B8E4DB5-E53A-7688-B180-565B3A226F57}"/>
              </a:ext>
            </a:extLst>
          </p:cNvPr>
          <p:cNvSpPr>
            <a:spLocks noGrp="1"/>
          </p:cNvSpPr>
          <p:nvPr>
            <p:ph type="title"/>
          </p:nvPr>
        </p:nvSpPr>
        <p:spPr/>
        <p:txBody>
          <a:bodyPr/>
          <a:lstStyle/>
          <a:p>
            <a:pPr algn="ctr"/>
            <a:r>
              <a:rPr lang="es-CO" b="1" dirty="0"/>
              <a:t>PRINCIPIOS FUNDAMENTALES</a:t>
            </a:r>
          </a:p>
        </p:txBody>
      </p:sp>
      <p:sp>
        <p:nvSpPr>
          <p:cNvPr id="3" name="Marcador de contenido 2">
            <a:extLst>
              <a:ext uri="{FF2B5EF4-FFF2-40B4-BE49-F238E27FC236}">
                <a16:creationId xmlns:a16="http://schemas.microsoft.com/office/drawing/2014/main" id="{A81CFA19-A004-E1D8-68B9-ACC565FEBF83}"/>
              </a:ext>
            </a:extLst>
          </p:cNvPr>
          <p:cNvSpPr>
            <a:spLocks noGrp="1"/>
          </p:cNvSpPr>
          <p:nvPr>
            <p:ph idx="1"/>
          </p:nvPr>
        </p:nvSpPr>
        <p:spPr/>
        <p:txBody>
          <a:bodyPr/>
          <a:lstStyle/>
          <a:p>
            <a:r>
              <a:rPr lang="es-CO" b="1" dirty="0"/>
              <a:t>Artículo 4. C.P. la Constitución es norma de normas.</a:t>
            </a:r>
          </a:p>
          <a:p>
            <a:r>
              <a:rPr lang="es-CO" b="1" dirty="0"/>
              <a:t>(Principio de prevalencia de la Constitución)</a:t>
            </a:r>
          </a:p>
          <a:p>
            <a:pPr algn="just"/>
            <a:r>
              <a:rPr lang="es-MX" dirty="0"/>
              <a:t>De acuerdo con este principio, las incompatibilidades entre normas de toda jerarquía y las normas constitucionales se deben resolver dando prelación a la Constitución. </a:t>
            </a:r>
            <a:r>
              <a:rPr lang="es-MX" dirty="0">
                <a:solidFill>
                  <a:srgbClr val="0070C0"/>
                </a:solidFill>
              </a:rPr>
              <a:t>(Observar RIT)</a:t>
            </a:r>
          </a:p>
          <a:p>
            <a:pPr algn="just"/>
            <a:r>
              <a:rPr lang="es-MX" dirty="0"/>
              <a:t>Lo anterior significa que, toda norma que sea contraria a la constitución, puede ser nula, por no guardar correspondencia con el </a:t>
            </a:r>
            <a:r>
              <a:rPr lang="es-MX" dirty="0">
                <a:solidFill>
                  <a:srgbClr val="0070C0"/>
                </a:solidFill>
              </a:rPr>
              <a:t>(principio de la interpretación conforme).</a:t>
            </a:r>
            <a:r>
              <a:rPr lang="es-MX" dirty="0"/>
              <a:t> </a:t>
            </a:r>
            <a:endParaRPr lang="es-CO" b="1" dirty="0"/>
          </a:p>
        </p:txBody>
      </p:sp>
    </p:spTree>
    <p:extLst>
      <p:ext uri="{BB962C8B-B14F-4D97-AF65-F5344CB8AC3E}">
        <p14:creationId xmlns:p14="http://schemas.microsoft.com/office/powerpoint/2010/main" val="535572224"/>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2564</TotalTime>
  <Words>2949</Words>
  <Application>Microsoft Office PowerPoint</Application>
  <PresentationFormat>Panorámica</PresentationFormat>
  <Paragraphs>145</Paragraphs>
  <Slides>30</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30</vt:i4>
      </vt:variant>
    </vt:vector>
  </HeadingPairs>
  <TitlesOfParts>
    <vt:vector size="35" baseType="lpstr">
      <vt:lpstr>Aptos</vt:lpstr>
      <vt:lpstr>Aptos Display</vt:lpstr>
      <vt:lpstr>Arial</vt:lpstr>
      <vt:lpstr>Times New Roman</vt:lpstr>
      <vt:lpstr>Tema de Office</vt:lpstr>
      <vt:lpstr>PRINCIPIOS RECTORES INHERENTES AL DERECHO  LABORAL EN COLOMBIA</vt:lpstr>
      <vt:lpstr>CONCEPTO DE PRINCIPIO</vt:lpstr>
      <vt:lpstr>PRINCIPIOS FUNDAMENTALES</vt:lpstr>
      <vt:lpstr>PRINCIPIOS FUNDAMENTALES</vt:lpstr>
      <vt:lpstr>PRINCIPIOS FUNDAMENTALES</vt:lpstr>
      <vt:lpstr>PRINCIPIOS FUNDAMENTALES </vt:lpstr>
      <vt:lpstr>PRINCIPIOS FUNDAMENTALES</vt:lpstr>
      <vt:lpstr>PRINCIPIOS FUNDAMENTALES</vt:lpstr>
      <vt:lpstr>PRINCIPIOS FUNDAMENTALES</vt:lpstr>
      <vt:lpstr>DERECHO FUNDAMENTAL AL TRABAJO</vt:lpstr>
      <vt:lpstr>DERECHO FUNDAMENTAL A LA PROTESTA</vt:lpstr>
      <vt:lpstr>ARTÍCULO 53 C.P.  ESTATUTO DEL TRABAJO</vt:lpstr>
      <vt:lpstr>ARTÍCULO 53 C.P. ESTATUTO DEL TRABAJO</vt:lpstr>
      <vt:lpstr>ARTÍCULO 53 C.P. ESTATUTO DEL TRABAJO </vt:lpstr>
      <vt:lpstr>ARTÍCULO 53 C.P. ESTATUTO DEL TRABAJO </vt:lpstr>
      <vt:lpstr>ARTÍCULO 53 ESTATUTO DEL TRABAJO </vt:lpstr>
      <vt:lpstr>TRATADOS SOBRE LOS DERECHOS HUMANOS </vt:lpstr>
      <vt:lpstr>CONVENIOS INTERNACIONALES</vt:lpstr>
      <vt:lpstr>CONVENIOS INTERNACIONALES OIT </vt:lpstr>
      <vt:lpstr>CONVENIOS INTERNACIONALES OIT</vt:lpstr>
      <vt:lpstr>BLOQUE DE CONSTITUCIONALIDAD  </vt:lpstr>
      <vt:lpstr>PRINCIPIOS GENERALES DEL DERECHO</vt:lpstr>
      <vt:lpstr>PRINCIPIOS GENERALES DEL DERECHO</vt:lpstr>
      <vt:lpstr>PRINCIPIOS DEL DERECHO LABORAL</vt:lpstr>
      <vt:lpstr>PRINCIPIOS DEL DERECHO LABORAL </vt:lpstr>
      <vt:lpstr>PRINCIPIOS DEL DERECHO LABORAL  </vt:lpstr>
      <vt:lpstr>PRINCIPIOS DEL DERECHO LABORAL </vt:lpstr>
      <vt:lpstr>PRINCIPIOS DEL DERECHO LABORAL </vt:lpstr>
      <vt:lpstr>PRINCIPIOS DEL DERECHO LABORAL  </vt:lpstr>
      <vt:lpstr>PRINCIPIOS PROCESAL EN EL TRABAJO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Jairo Andrade V</dc:creator>
  <cp:lastModifiedBy>Jairo Andrade V</cp:lastModifiedBy>
  <cp:revision>1</cp:revision>
  <dcterms:created xsi:type="dcterms:W3CDTF">2025-06-02T13:19:34Z</dcterms:created>
  <dcterms:modified xsi:type="dcterms:W3CDTF">2025-08-22T15:01:21Z</dcterms:modified>
</cp:coreProperties>
</file>